
<file path=[Content_Types].xml><?xml version="1.0" encoding="utf-8"?>
<Types xmlns="http://schemas.openxmlformats.org/package/2006/content-types">
  <Default Extension="jpeg" ContentType="image/jpe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25"/>
  </p:handoutMasterIdLst>
  <p:sldIdLst>
    <p:sldId id="298" r:id="rId3"/>
    <p:sldId id="258" r:id="rId5"/>
    <p:sldId id="300" r:id="rId6"/>
    <p:sldId id="309" r:id="rId7"/>
    <p:sldId id="328" r:id="rId8"/>
    <p:sldId id="313" r:id="rId9"/>
    <p:sldId id="329" r:id="rId10"/>
    <p:sldId id="314" r:id="rId11"/>
    <p:sldId id="259" r:id="rId12"/>
    <p:sldId id="266" r:id="rId13"/>
    <p:sldId id="273" r:id="rId14"/>
    <p:sldId id="315" r:id="rId15"/>
    <p:sldId id="316" r:id="rId16"/>
    <p:sldId id="311" r:id="rId17"/>
    <p:sldId id="310" r:id="rId18"/>
    <p:sldId id="286" r:id="rId19"/>
    <p:sldId id="272" r:id="rId20"/>
    <p:sldId id="274" r:id="rId21"/>
    <p:sldId id="277" r:id="rId22"/>
    <p:sldId id="317" r:id="rId23"/>
    <p:sldId id="268" r:id="rId24"/>
  </p:sldIdLst>
  <p:sldSz cx="12192000" cy="6858000"/>
  <p:notesSz cx="6858000" cy="9144000"/>
  <p:embeddedFontLst>
    <p:embeddedFont>
      <p:font typeface="微软雅黑" panose="020B0503020204020204" charset="-122"/>
      <p:regular r:id="rId29"/>
    </p:embeddedFont>
    <p:embeddedFont>
      <p:font typeface="兰米一诺倾欢" panose="02000503000000000000" charset="-122"/>
      <p:regular r:id="rId30"/>
    </p:embeddedFont>
    <p:embeddedFont>
      <p:font typeface="那么热爱熊猫体" panose="00000500000000000000" charset="-122"/>
      <p:regular r:id="rId31"/>
    </p:embeddedFont>
    <p:embeddedFont>
      <p:font typeface="双鱼座字体" panose="02010601030101010101" charset="-122"/>
      <p:regular r:id="rId32"/>
    </p:embeddedFont>
    <p:embeddedFont>
      <p:font typeface="杨任东竹石体-Bold" panose="02000000000000000000" charset="-122"/>
      <p:bold r:id="rId33"/>
    </p:embeddedFont>
    <p:embeddedFont>
      <p:font typeface="小米书法体" panose="02010600010101010101" charset="-122"/>
      <p:regular r:id="rId34"/>
    </p:embeddedFont>
    <p:embeddedFont>
      <p:font typeface="字魂镇魂手书" panose="00000500000000000000" charset="-122"/>
      <p:regular r:id="rId35"/>
    </p:embeddedFont>
    <p:embeddedFont>
      <p:font typeface="明康欧楷" panose="02010609000101010101" charset="-122"/>
      <p:regular r:id="rId36"/>
    </p:embeddedFont>
    <p:embeddedFont>
      <p:font typeface="你是银河散落的光" panose="02010600010101010101" charset="-122"/>
      <p:regular r:id="rId37"/>
    </p:embeddedFont>
    <p:embeddedFont>
      <p:font typeface="字魂萌趣奶油体" panose="00000500000000000000" charset="-122"/>
      <p:regular r:id="rId38"/>
    </p:embeddedFont>
    <p:embeddedFont>
      <p:font typeface="酥心糖" charset="-122"/>
      <p:regular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95373E"/>
    <a:srgbClr val="E45655"/>
    <a:srgbClr val="DFDFDF"/>
    <a:srgbClr val="FCFF8A"/>
    <a:srgbClr val="94F88A"/>
    <a:srgbClr val="010004"/>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1988"/>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l="-2000" t="-2000" r="-11000" b="-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71.xml"/><Relationship Id="rId2" Type="http://schemas.openxmlformats.org/officeDocument/2006/relationships/image" Target="../media/image3.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image" Target="../media/image3.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10.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11.GI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13.GIF"/></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77.xml"/><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78.xml"/><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79.xml"/><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80.xml"/><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7.GIF"/></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82.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70.xml"/><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p:cNvSpPr>
            <a:spLocks noGrp="1"/>
          </p:cNvSpPr>
          <p:nvPr/>
        </p:nvSpPr>
        <p:spPr>
          <a:xfrm>
            <a:off x="1872615" y="895985"/>
            <a:ext cx="9376410" cy="21964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9600">
                <a:solidFill>
                  <a:schemeClr val="accent1"/>
                </a:solidFill>
                <a:effectLst>
                  <a:outerShdw blurRad="38100" dist="25400" dir="5400000" algn="ctr" rotWithShape="0">
                    <a:srgbClr val="6E747A">
                      <a:alpha val="43000"/>
                    </a:srgbClr>
                  </a:outerShdw>
                </a:effectLst>
                <a:latin typeface="兰米一诺倾欢" panose="02000503000000000000" charset="-122"/>
                <a:ea typeface="兰米一诺倾欢" panose="02000503000000000000" charset="-122"/>
                <a:cs typeface="兰米一诺倾欢" panose="02000503000000000000" charset="-122"/>
              </a:rPr>
              <a:t>用</a:t>
            </a:r>
            <a:r>
              <a:rPr lang="en-US" altLang="zh-CN" sz="9600">
                <a:solidFill>
                  <a:schemeClr val="accent1"/>
                </a:solidFill>
                <a:effectLst>
                  <a:outerShdw blurRad="38100" dist="25400" dir="5400000" algn="ctr" rotWithShape="0">
                    <a:srgbClr val="6E747A">
                      <a:alpha val="43000"/>
                    </a:srgbClr>
                  </a:outerShdw>
                </a:effectLst>
                <a:latin typeface="那么热爱熊猫体" panose="00000500000000000000" charset="-122"/>
                <a:ea typeface="那么热爱熊猫体" panose="00000500000000000000" charset="-122"/>
                <a:cs typeface="兰米一诺倾欢" panose="02000503000000000000" charset="-122"/>
              </a:rPr>
              <a:t>python</a:t>
            </a:r>
            <a:r>
              <a:rPr lang="zh-CN" altLang="en-US" sz="9600">
                <a:solidFill>
                  <a:schemeClr val="accent1"/>
                </a:solidFill>
                <a:effectLst>
                  <a:outerShdw blurRad="38100" dist="25400" dir="5400000" algn="ctr" rotWithShape="0">
                    <a:srgbClr val="6E747A">
                      <a:alpha val="43000"/>
                    </a:srgbClr>
                  </a:outerShdw>
                </a:effectLst>
                <a:latin typeface="双鱼座字体" panose="02010601030101010101" charset="-122"/>
                <a:ea typeface="双鱼座字体" panose="02010601030101010101" charset="-122"/>
                <a:cs typeface="兰米一诺倾欢" panose="02000503000000000000" charset="-122"/>
              </a:rPr>
              <a:t>学</a:t>
            </a:r>
            <a:r>
              <a:rPr lang="zh-CN" altLang="en-US" sz="9600" b="1">
                <a:solidFill>
                  <a:schemeClr val="accent1"/>
                </a:solidFill>
                <a:effectLst>
                  <a:outerShdw blurRad="38100" dist="25400" dir="5400000" algn="ctr" rotWithShape="0">
                    <a:srgbClr val="6E747A">
                      <a:alpha val="43000"/>
                    </a:srgbClr>
                  </a:outerShdw>
                </a:effectLst>
                <a:latin typeface="双鱼座字体" panose="02010601030101010101" charset="-122"/>
                <a:ea typeface="双鱼座字体" panose="02010601030101010101" charset="-122"/>
                <a:cs typeface="兰米一诺倾欢" panose="02000503000000000000" charset="-122"/>
              </a:rPr>
              <a:t>信号</a:t>
            </a:r>
            <a:endParaRPr lang="zh-CN" altLang="en-US" sz="9600" b="1">
              <a:solidFill>
                <a:schemeClr val="accent1"/>
              </a:solidFill>
              <a:effectLst>
                <a:outerShdw blurRad="38100" dist="25400" dir="5400000" algn="ctr" rotWithShape="0">
                  <a:srgbClr val="6E747A">
                    <a:alpha val="43000"/>
                  </a:srgbClr>
                </a:outerShdw>
              </a:effectLst>
              <a:latin typeface="双鱼座字体" panose="02010601030101010101" charset="-122"/>
              <a:ea typeface="双鱼座字体" panose="02010601030101010101" charset="-122"/>
              <a:cs typeface="兰米一诺倾欢" panose="02000503000000000000" charset="-122"/>
            </a:endParaRPr>
          </a:p>
        </p:txBody>
      </p:sp>
      <p:sp>
        <p:nvSpPr>
          <p:cNvPr id="7" name="副标题 6"/>
          <p:cNvSpPr>
            <a:spLocks noGrp="1"/>
          </p:cNvSpPr>
          <p:nvPr>
            <p:ph type="subTitle" idx="1"/>
          </p:nvPr>
        </p:nvSpPr>
        <p:spPr>
          <a:xfrm>
            <a:off x="1649730" y="3092450"/>
            <a:ext cx="9821545" cy="2290445"/>
          </a:xfrm>
        </p:spPr>
        <p:txBody>
          <a:bodyPr/>
          <a:p>
            <a:r>
              <a:rPr lang="en-US" altLang="zh-CN" sz="3600">
                <a:solidFill>
                  <a:schemeClr val="accent4">
                    <a:lumMod val="60000"/>
                    <a:lumOff val="40000"/>
                  </a:schemeClr>
                </a:solidFill>
                <a:latin typeface="那么热爱熊猫体" panose="00000500000000000000" charset="-122"/>
                <a:ea typeface="那么热爱熊猫体" panose="00000500000000000000" charset="-122"/>
                <a:cs typeface="那么热爱熊猫体" panose="00000500000000000000" charset="-122"/>
              </a:rPr>
              <a:t>made by </a:t>
            </a:r>
            <a:r>
              <a:rPr lang="zh-CN" altLang="en-US" sz="3600">
                <a:solidFill>
                  <a:schemeClr val="accent4">
                    <a:lumMod val="60000"/>
                    <a:lumOff val="40000"/>
                  </a:schemeClr>
                </a:solidFill>
                <a:latin typeface="那么热爱熊猫体" panose="00000500000000000000" charset="-122"/>
                <a:ea typeface="那么热爱熊猫体" panose="00000500000000000000" charset="-122"/>
                <a:cs typeface="那么热爱熊猫体" panose="00000500000000000000" charset="-122"/>
              </a:rPr>
              <a:t>电信</a:t>
            </a:r>
            <a:r>
              <a:rPr lang="en-US" altLang="zh-CN" sz="3600">
                <a:solidFill>
                  <a:schemeClr val="accent4">
                    <a:lumMod val="60000"/>
                    <a:lumOff val="40000"/>
                  </a:schemeClr>
                </a:solidFill>
                <a:latin typeface="那么热爱熊猫体" panose="00000500000000000000" charset="-122"/>
                <a:ea typeface="那么热爱熊猫体" panose="00000500000000000000" charset="-122"/>
                <a:cs typeface="那么热爱熊猫体" panose="00000500000000000000" charset="-122"/>
              </a:rPr>
              <a:t>18-4</a:t>
            </a:r>
            <a:r>
              <a:rPr lang="en-US" altLang="zh-CN" sz="3600">
                <a:solidFill>
                  <a:schemeClr val="accent4">
                    <a:lumMod val="60000"/>
                    <a:lumOff val="40000"/>
                  </a:schemeClr>
                </a:solidFill>
                <a:latin typeface="兰米一诺倾欢" panose="02000503000000000000" charset="-122"/>
                <a:ea typeface="兰米一诺倾欢" panose="02000503000000000000" charset="-122"/>
              </a:rPr>
              <a:t> </a:t>
            </a:r>
            <a:r>
              <a:rPr lang="en-US" altLang="zh-CN" sz="3600" b="1">
                <a:solidFill>
                  <a:schemeClr val="accent4">
                    <a:lumMod val="60000"/>
                    <a:lumOff val="40000"/>
                  </a:schemeClr>
                </a:solidFill>
                <a:latin typeface="兰米一诺倾欢" panose="02000503000000000000" charset="-122"/>
                <a:ea typeface="兰米一诺倾欢" panose="02000503000000000000" charset="-122"/>
              </a:rPr>
              <a:t>cj</a:t>
            </a:r>
            <a:r>
              <a:rPr lang="en-US" altLang="zh-CN" sz="3600" b="1">
                <a:solidFill>
                  <a:schemeClr val="accent4">
                    <a:lumMod val="60000"/>
                    <a:lumOff val="40000"/>
                  </a:schemeClr>
                </a:solidFill>
                <a:latin typeface="那么热爱熊猫体" panose="00000500000000000000" charset="-122"/>
                <a:ea typeface="那么热爱熊猫体" panose="00000500000000000000" charset="-122"/>
              </a:rPr>
              <a:t> </a:t>
            </a:r>
            <a:r>
              <a:rPr lang="zh-CN" altLang="en-US" sz="3600">
                <a:solidFill>
                  <a:schemeClr val="accent4">
                    <a:lumMod val="60000"/>
                    <a:lumOff val="40000"/>
                  </a:schemeClr>
                </a:solidFill>
                <a:latin typeface="那么热爱熊猫体" panose="00000500000000000000" charset="-122"/>
                <a:ea typeface="那么热爱熊猫体" panose="00000500000000000000" charset="-122"/>
              </a:rPr>
              <a:t>和</a:t>
            </a:r>
            <a:r>
              <a:rPr lang="en-US" altLang="zh-CN" sz="3600">
                <a:solidFill>
                  <a:schemeClr val="accent4">
                    <a:lumMod val="60000"/>
                    <a:lumOff val="40000"/>
                  </a:schemeClr>
                </a:solidFill>
                <a:latin typeface="兰米一诺倾欢" panose="02000503000000000000" charset="-122"/>
                <a:ea typeface="兰米一诺倾欢" panose="02000503000000000000" charset="-122"/>
              </a:rPr>
              <a:t>fhy</a:t>
            </a:r>
            <a:endParaRPr lang="en-US" altLang="zh-CN" sz="3600">
              <a:solidFill>
                <a:schemeClr val="accent4">
                  <a:lumMod val="60000"/>
                  <a:lumOff val="40000"/>
                </a:schemeClr>
              </a:solidFill>
              <a:latin typeface="兰米一诺倾欢" panose="02000503000000000000" charset="-122"/>
              <a:ea typeface="兰米一诺倾欢" panose="02000503000000000000" charset="-122"/>
            </a:endParaRPr>
          </a:p>
        </p:txBody>
      </p:sp>
      <p:pic>
        <p:nvPicPr>
          <p:cNvPr id="8" name="图片 2" descr="IMG_256"/>
          <p:cNvPicPr>
            <a:picLocks noChangeAspect="1"/>
          </p:cNvPicPr>
          <p:nvPr/>
        </p:nvPicPr>
        <p:blipFill>
          <a:blip r:embed="rId1"/>
          <a:stretch>
            <a:fillRect/>
          </a:stretch>
        </p:blipFill>
        <p:spPr>
          <a:xfrm>
            <a:off x="4968240" y="3955415"/>
            <a:ext cx="2522220" cy="2121535"/>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l="-12000" t="-19000" r="-15000" b="-7000"/>
          </a:stretch>
        </a:blipFill>
        <a:effectLst/>
      </p:bgPr>
    </p:bg>
    <p:spTree>
      <p:nvGrpSpPr>
        <p:cNvPr id="1" name=""/>
        <p:cNvGrpSpPr/>
        <p:nvPr/>
      </p:nvGrpSpPr>
      <p:grpSpPr>
        <a:xfrm>
          <a:off x="0" y="0"/>
          <a:ext cx="0" cy="0"/>
          <a:chOff x="0" y="0"/>
          <a:chExt cx="0" cy="0"/>
        </a:xfrm>
      </p:grpSpPr>
      <p:pic>
        <p:nvPicPr>
          <p:cNvPr id="24" name="图片 23" descr="e09da099ea2f414a12ec15beadf57bfa"/>
          <p:cNvPicPr>
            <a:picLocks noChangeAspect="1"/>
          </p:cNvPicPr>
          <p:nvPr/>
        </p:nvPicPr>
        <p:blipFill>
          <a:blip r:embed="rId2"/>
          <a:srcRect b="16630"/>
          <a:stretch>
            <a:fillRect/>
          </a:stretch>
        </p:blipFill>
        <p:spPr>
          <a:xfrm rot="1800000">
            <a:off x="2468308" y="5414004"/>
            <a:ext cx="2735580" cy="2280667"/>
          </a:xfrm>
          <a:custGeom>
            <a:avLst/>
            <a:gdLst/>
            <a:ahLst/>
            <a:cxnLst>
              <a:cxn ang="3">
                <a:pos x="hc" y="t"/>
              </a:cxn>
              <a:cxn ang="cd2">
                <a:pos x="l" y="vc"/>
              </a:cxn>
              <a:cxn ang="cd4">
                <a:pos x="hc" y="b"/>
              </a:cxn>
              <a:cxn ang="0">
                <a:pos x="r" y="vc"/>
              </a:cxn>
            </a:cxnLst>
            <a:rect l="l" t="t" r="r" b="b"/>
            <a:pathLst>
              <a:path w="4308" h="3592">
                <a:moveTo>
                  <a:pt x="0" y="0"/>
                </a:moveTo>
                <a:lnTo>
                  <a:pt x="4308" y="0"/>
                </a:lnTo>
                <a:lnTo>
                  <a:pt x="4308" y="1104"/>
                </a:lnTo>
                <a:lnTo>
                  <a:pt x="0" y="3592"/>
                </a:lnTo>
                <a:lnTo>
                  <a:pt x="0" y="0"/>
                </a:lnTo>
                <a:close/>
              </a:path>
            </a:pathLst>
          </a:custGeom>
        </p:spPr>
      </p:pic>
      <p:sp>
        <p:nvSpPr>
          <p:cNvPr id="2" name="文本框 1"/>
          <p:cNvSpPr txBox="1"/>
          <p:nvPr/>
        </p:nvSpPr>
        <p:spPr>
          <a:xfrm>
            <a:off x="1751330" y="1558290"/>
            <a:ext cx="9061450" cy="953135"/>
          </a:xfrm>
          <a:prstGeom prst="rect">
            <a:avLst/>
          </a:prstGeom>
          <a:noFill/>
        </p:spPr>
        <p:txBody>
          <a:bodyPr wrap="square" rtlCol="0">
            <a:spAutoFit/>
          </a:bodyPr>
          <a:p>
            <a:r>
              <a:rPr lang="zh-CN" altLang="en-US" sz="2800">
                <a:latin typeface="明康欧楷" panose="02010609000101010101" charset="-122"/>
                <a:ea typeface="明康欧楷" panose="02010609000101010101" charset="-122"/>
              </a:rPr>
              <a:t>课本概念：时不变系统的参数不随时间变化，故系统零状态的形式就与输入信号接入的时间无光</a:t>
            </a:r>
            <a:endParaRPr lang="zh-CN" altLang="en-US" sz="2800">
              <a:latin typeface="明康欧楷" panose="02010609000101010101" charset="-122"/>
              <a:ea typeface="明康欧楷" panose="02010609000101010101" charset="-122"/>
            </a:endParaRPr>
          </a:p>
        </p:txBody>
      </p:sp>
      <p:sp>
        <p:nvSpPr>
          <p:cNvPr id="3" name="矩形 2"/>
          <p:cNvSpPr/>
          <p:nvPr/>
        </p:nvSpPr>
        <p:spPr>
          <a:xfrm>
            <a:off x="1059180" y="393700"/>
            <a:ext cx="6099175" cy="829945"/>
          </a:xfrm>
          <a:prstGeom prst="rect">
            <a:avLst/>
          </a:prstGeom>
          <a:noFill/>
          <a:ln>
            <a:noFill/>
          </a:ln>
        </p:spPr>
        <p:txBody>
          <a:bodyPr wrap="square" rtlCol="0" anchor="t">
            <a:spAutoFit/>
            <a:scene3d>
              <a:camera prst="orthographicFront"/>
              <a:lightRig rig="threePt" dir="t"/>
            </a:scene3d>
          </a:bodyPr>
          <a:p>
            <a:pPr algn="ctr"/>
            <a:r>
              <a:rPr lang="zh-CN" altLang="en-US" sz="4800" b="1">
                <a:solidFill>
                  <a:schemeClr val="tx1"/>
                </a:solidFill>
                <a:effectLst>
                  <a:outerShdw blurRad="38100" dist="19050" dir="2700000" algn="tl" rotWithShape="0">
                    <a:schemeClr val="dk1">
                      <a:alpha val="40000"/>
                    </a:schemeClr>
                  </a:outerShdw>
                </a:effectLst>
                <a:latin typeface="那么热爱熊猫体" panose="00000500000000000000" charset="-122"/>
                <a:ea typeface="那么热爱熊猫体" panose="00000500000000000000" charset="-122"/>
              </a:rPr>
              <a:t>什么是时不变</a:t>
            </a:r>
            <a:r>
              <a:rPr lang="zh-CN" altLang="en-US" sz="4800" b="1">
                <a:solidFill>
                  <a:schemeClr val="tx1"/>
                </a:solidFill>
                <a:effectLst>
                  <a:outerShdw blurRad="38100" dist="19050" dir="2700000" algn="tl" rotWithShape="0">
                    <a:schemeClr val="dk1">
                      <a:alpha val="40000"/>
                    </a:schemeClr>
                  </a:outerShdw>
                </a:effectLst>
              </a:rPr>
              <a:t>？</a:t>
            </a:r>
            <a:endParaRPr lang="zh-CN" altLang="en-US" sz="4800" b="1">
              <a:solidFill>
                <a:schemeClr val="tx1"/>
              </a:solidFill>
              <a:effectLst>
                <a:outerShdw blurRad="38100" dist="19050" dir="2700000" algn="tl" rotWithShape="0">
                  <a:schemeClr val="dk1">
                    <a:alpha val="40000"/>
                  </a:schemeClr>
                </a:outerShdw>
              </a:effectLst>
            </a:endParaRPr>
          </a:p>
        </p:txBody>
      </p:sp>
      <p:sp>
        <p:nvSpPr>
          <p:cNvPr id="6" name="下箭头 5"/>
          <p:cNvSpPr/>
          <p:nvPr/>
        </p:nvSpPr>
        <p:spPr>
          <a:xfrm>
            <a:off x="5363210" y="2712085"/>
            <a:ext cx="346710" cy="573405"/>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7" name="文本框 6"/>
          <p:cNvSpPr txBox="1"/>
          <p:nvPr/>
        </p:nvSpPr>
        <p:spPr>
          <a:xfrm>
            <a:off x="1912620" y="3438525"/>
            <a:ext cx="8366760" cy="953135"/>
          </a:xfrm>
          <a:prstGeom prst="rect">
            <a:avLst/>
          </a:prstGeom>
          <a:noFill/>
        </p:spPr>
        <p:txBody>
          <a:bodyPr wrap="square" rtlCol="0">
            <a:spAutoFit/>
          </a:bodyPr>
          <a:p>
            <a:r>
              <a:rPr lang="zh-CN" altLang="en-US" sz="2800">
                <a:latin typeface="那么热爱熊猫体" panose="00000500000000000000" charset="-122"/>
                <a:ea typeface="那么热爱熊猫体" panose="00000500000000000000" charset="-122"/>
                <a:cs typeface="那么热爱熊猫体" panose="00000500000000000000" charset="-122"/>
              </a:rPr>
              <a:t>通俗理解： 响应的效果只和开始了多长时间有关系，和什么时候开始的没有关系</a:t>
            </a:r>
            <a:endParaRPr lang="zh-CN" altLang="en-US" sz="2800">
              <a:latin typeface="那么热爱熊猫体" panose="00000500000000000000" charset="-122"/>
              <a:ea typeface="那么热爱熊猫体" panose="00000500000000000000" charset="-122"/>
              <a:cs typeface="那么热爱熊猫体" panose="00000500000000000000" charset="-122"/>
            </a:endParaRPr>
          </a:p>
        </p:txBody>
      </p:sp>
      <p:sp>
        <p:nvSpPr>
          <p:cNvPr id="9" name="文本框 8"/>
          <p:cNvSpPr txBox="1"/>
          <p:nvPr/>
        </p:nvSpPr>
        <p:spPr>
          <a:xfrm>
            <a:off x="1913255" y="4614545"/>
            <a:ext cx="8504555" cy="1630045"/>
          </a:xfrm>
          <a:prstGeom prst="rect">
            <a:avLst/>
          </a:prstGeom>
          <a:noFill/>
        </p:spPr>
        <p:txBody>
          <a:bodyPr wrap="square" rtlCol="0">
            <a:spAutoFit/>
          </a:bodyPr>
          <a:p>
            <a:r>
              <a:rPr lang="zh-CN" altLang="en-US" sz="2000" b="1">
                <a:latin typeface="你是银河散落的光" panose="02010600010101010101" charset="-122"/>
                <a:ea typeface="你是银河散落的光" panose="02010600010101010101" charset="-122"/>
                <a:cs typeface="你是银河散落的光" panose="02010600010101010101" charset="-122"/>
              </a:rPr>
              <a:t>比如写作业的效率和开始的时间又关系，这就是时变的。</a:t>
            </a:r>
            <a:endParaRPr lang="zh-CN" altLang="en-US" sz="2000" b="1">
              <a:latin typeface="你是银河散落的光" panose="02010600010101010101" charset="-122"/>
              <a:ea typeface="你是银河散落的光" panose="02010600010101010101" charset="-122"/>
              <a:cs typeface="你是银河散落的光" panose="02010600010101010101" charset="-122"/>
            </a:endParaRPr>
          </a:p>
          <a:p>
            <a:r>
              <a:rPr lang="zh-CN" altLang="en-US" sz="2000" b="1">
                <a:latin typeface="你是银河散落的光" panose="02010600010101010101" charset="-122"/>
                <a:ea typeface="你是银河散落的光" panose="02010600010101010101" charset="-122"/>
                <a:cs typeface="你是银河散落的光" panose="02010600010101010101" charset="-122"/>
              </a:rPr>
              <a:t>比如“智慧树”打卡，第一天奖励2个豆豆，第三天奖励5个豆豆，这只与打卡坚持了几天有关系，而与某个星期开始的没有直接关系，这就是时不变的。</a:t>
            </a:r>
            <a:endParaRPr lang="zh-CN" altLang="en-US" sz="2000" b="1">
              <a:latin typeface="你是银河散落的光" panose="02010600010101010101" charset="-122"/>
              <a:ea typeface="你是银河散落的光" panose="02010600010101010101" charset="-122"/>
              <a:cs typeface="你是银河散落的光" panose="02010600010101010101" charset="-122"/>
            </a:endParaRPr>
          </a:p>
          <a:p>
            <a:endParaRPr lang="zh-CN" altLang="en-US" sz="2000" b="1">
              <a:latin typeface="你是银河散落的光" panose="02010600010101010101" charset="-122"/>
              <a:ea typeface="你是银河散落的光" panose="02010600010101010101" charset="-122"/>
              <a:cs typeface="你是银河散落的光" panose="0201060001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l="-12000" t="-19000" r="-15000" b="-7000"/>
          </a:stretch>
        </a:blipFill>
        <a:effectLst/>
      </p:bgPr>
    </p:bg>
    <p:spTree>
      <p:nvGrpSpPr>
        <p:cNvPr id="1" name=""/>
        <p:cNvGrpSpPr/>
        <p:nvPr/>
      </p:nvGrpSpPr>
      <p:grpSpPr>
        <a:xfrm>
          <a:off x="0" y="0"/>
          <a:ext cx="0" cy="0"/>
          <a:chOff x="0" y="0"/>
          <a:chExt cx="0" cy="0"/>
        </a:xfrm>
      </p:grpSpPr>
      <p:pic>
        <p:nvPicPr>
          <p:cNvPr id="24" name="图片 23" descr="e09da099ea2f414a12ec15beadf57bfa"/>
          <p:cNvPicPr>
            <a:picLocks noChangeAspect="1"/>
          </p:cNvPicPr>
          <p:nvPr/>
        </p:nvPicPr>
        <p:blipFill>
          <a:blip r:embed="rId2"/>
          <a:srcRect b="16630"/>
          <a:stretch>
            <a:fillRect/>
          </a:stretch>
        </p:blipFill>
        <p:spPr>
          <a:xfrm rot="1800000">
            <a:off x="2468308" y="5414004"/>
            <a:ext cx="2735580" cy="2280667"/>
          </a:xfrm>
          <a:custGeom>
            <a:avLst/>
            <a:gdLst/>
            <a:ahLst/>
            <a:cxnLst>
              <a:cxn ang="3">
                <a:pos x="hc" y="t"/>
              </a:cxn>
              <a:cxn ang="cd2">
                <a:pos x="l" y="vc"/>
              </a:cxn>
              <a:cxn ang="cd4">
                <a:pos x="hc" y="b"/>
              </a:cxn>
              <a:cxn ang="0">
                <a:pos x="r" y="vc"/>
              </a:cxn>
            </a:cxnLst>
            <a:rect l="l" t="t" r="r" b="b"/>
            <a:pathLst>
              <a:path w="4308" h="3592">
                <a:moveTo>
                  <a:pt x="0" y="0"/>
                </a:moveTo>
                <a:lnTo>
                  <a:pt x="4308" y="0"/>
                </a:lnTo>
                <a:lnTo>
                  <a:pt x="4308" y="1104"/>
                </a:lnTo>
                <a:lnTo>
                  <a:pt x="0" y="3592"/>
                </a:lnTo>
                <a:lnTo>
                  <a:pt x="0" y="0"/>
                </a:lnTo>
                <a:close/>
              </a:path>
            </a:pathLst>
          </a:custGeom>
        </p:spPr>
      </p:pic>
      <p:sp>
        <p:nvSpPr>
          <p:cNvPr id="2" name="文本框 1"/>
          <p:cNvSpPr txBox="1"/>
          <p:nvPr/>
        </p:nvSpPr>
        <p:spPr>
          <a:xfrm>
            <a:off x="1687830" y="542925"/>
            <a:ext cx="7254875" cy="583565"/>
          </a:xfrm>
          <a:prstGeom prst="rect">
            <a:avLst/>
          </a:prstGeom>
          <a:noFill/>
        </p:spPr>
        <p:txBody>
          <a:bodyPr wrap="square" rtlCol="0">
            <a:spAutoFit/>
          </a:bodyPr>
          <a:p>
            <a:r>
              <a:rPr lang="zh-CN" altLang="en-US" sz="3200">
                <a:latin typeface="字魂萌趣奶油体" panose="00000500000000000000" charset="-122"/>
                <a:ea typeface="字魂萌趣奶油体" panose="00000500000000000000" charset="-122"/>
              </a:rPr>
              <a:t>如何判断一个函数是否是时不变的呢？</a:t>
            </a:r>
            <a:endParaRPr lang="zh-CN" altLang="en-US" sz="3200">
              <a:latin typeface="字魂萌趣奶油体" panose="00000500000000000000" charset="-122"/>
              <a:ea typeface="字魂萌趣奶油体" panose="00000500000000000000" charset="-122"/>
            </a:endParaRPr>
          </a:p>
        </p:txBody>
      </p:sp>
      <p:sp>
        <p:nvSpPr>
          <p:cNvPr id="3" name="文本框 2"/>
          <p:cNvSpPr txBox="1"/>
          <p:nvPr/>
        </p:nvSpPr>
        <p:spPr>
          <a:xfrm>
            <a:off x="1687830" y="1468120"/>
            <a:ext cx="7992110" cy="3538220"/>
          </a:xfrm>
          <a:prstGeom prst="rect">
            <a:avLst/>
          </a:prstGeom>
          <a:noFill/>
        </p:spPr>
        <p:txBody>
          <a:bodyPr wrap="square" rtlCol="0">
            <a:spAutoFit/>
          </a:bodyPr>
          <a:p>
            <a:r>
              <a:rPr lang="zh-CN" altLang="en-US" sz="3200">
                <a:latin typeface="字魂镇魂手书" panose="00000500000000000000" charset="-122"/>
                <a:ea typeface="字魂镇魂手书" panose="00000500000000000000" charset="-122"/>
                <a:cs typeface="明康欧楷" panose="02010609000101010101" charset="-122"/>
              </a:rPr>
              <a:t>图解法</a:t>
            </a:r>
            <a:endParaRPr lang="zh-CN" altLang="en-US" sz="3200">
              <a:latin typeface="字魂镇魂手书" panose="00000500000000000000" charset="-122"/>
              <a:ea typeface="字魂镇魂手书" panose="00000500000000000000" charset="-122"/>
              <a:cs typeface="明康欧楷" panose="02010609000101010101" charset="-122"/>
            </a:endParaRPr>
          </a:p>
          <a:p>
            <a:r>
              <a:rPr lang="zh-CN" altLang="en-US" sz="2400">
                <a:latin typeface="明康欧楷" panose="02010609000101010101" charset="-122"/>
                <a:ea typeface="明康欧楷" panose="02010609000101010101" charset="-122"/>
                <a:cs typeface="明康欧楷" panose="02010609000101010101" charset="-122"/>
              </a:rPr>
              <a:t>从时不变的定义出发</a:t>
            </a:r>
            <a:endParaRPr lang="zh-CN" altLang="en-US" sz="2400">
              <a:latin typeface="明康欧楷" panose="02010609000101010101" charset="-122"/>
              <a:ea typeface="明康欧楷" panose="02010609000101010101" charset="-122"/>
              <a:cs typeface="明康欧楷" panose="02010609000101010101" charset="-122"/>
            </a:endParaRPr>
          </a:p>
          <a:p>
            <a:r>
              <a:rPr lang="en-US" altLang="zh-CN" sz="2400">
                <a:latin typeface="明康欧楷" panose="02010609000101010101" charset="-122"/>
                <a:ea typeface="明康欧楷" panose="02010609000101010101" charset="-122"/>
                <a:cs typeface="明康欧楷" panose="02010609000101010101" charset="-122"/>
              </a:rPr>
              <a:t>A</a:t>
            </a:r>
            <a:r>
              <a:rPr lang="zh-CN" altLang="en-US" sz="2400">
                <a:latin typeface="明康欧楷" panose="02010609000101010101" charset="-122"/>
                <a:ea typeface="明康欧楷" panose="02010609000101010101" charset="-122"/>
                <a:cs typeface="明康欧楷" panose="02010609000101010101" charset="-122"/>
              </a:rPr>
              <a:t>是正常出发，即从</a:t>
            </a:r>
            <a:r>
              <a:rPr lang="en-US" altLang="zh-CN" sz="2400">
                <a:latin typeface="明康欧楷" panose="02010609000101010101" charset="-122"/>
                <a:ea typeface="明康欧楷" panose="02010609000101010101" charset="-122"/>
                <a:cs typeface="明康欧楷" panose="02010609000101010101" charset="-122"/>
              </a:rPr>
              <a:t>0</a:t>
            </a:r>
            <a:r>
              <a:rPr lang="zh-CN" altLang="en-US" sz="2400">
                <a:latin typeface="明康欧楷" panose="02010609000101010101" charset="-122"/>
                <a:ea typeface="明康欧楷" panose="02010609000101010101" charset="-122"/>
                <a:cs typeface="明康欧楷" panose="02010609000101010101" charset="-122"/>
              </a:rPr>
              <a:t>时刻开始</a:t>
            </a:r>
            <a:endParaRPr lang="zh-CN" altLang="en-US" sz="2400">
              <a:latin typeface="明康欧楷" panose="02010609000101010101" charset="-122"/>
              <a:ea typeface="明康欧楷" panose="02010609000101010101" charset="-122"/>
              <a:cs typeface="明康欧楷" panose="02010609000101010101" charset="-122"/>
            </a:endParaRPr>
          </a:p>
          <a:p>
            <a:r>
              <a:rPr lang="en-US" altLang="zh-CN" sz="2400">
                <a:latin typeface="明康欧楷" panose="02010609000101010101" charset="-122"/>
                <a:ea typeface="明康欧楷" panose="02010609000101010101" charset="-122"/>
                <a:cs typeface="明康欧楷" panose="02010609000101010101" charset="-122"/>
              </a:rPr>
              <a:t>B</a:t>
            </a:r>
            <a:r>
              <a:rPr lang="zh-CN" altLang="en-US" sz="2400">
                <a:latin typeface="明康欧楷" panose="02010609000101010101" charset="-122"/>
                <a:ea typeface="明康欧楷" panose="02010609000101010101" charset="-122"/>
                <a:cs typeface="明康欧楷" panose="02010609000101010101" charset="-122"/>
              </a:rPr>
              <a:t>是迟到了出发，即从</a:t>
            </a:r>
            <a:r>
              <a:rPr lang="en-US" altLang="zh-CN" sz="2400">
                <a:latin typeface="明康欧楷" panose="02010609000101010101" charset="-122"/>
                <a:ea typeface="明康欧楷" panose="02010609000101010101" charset="-122"/>
                <a:cs typeface="明康欧楷" panose="02010609000101010101" charset="-122"/>
              </a:rPr>
              <a:t>t0</a:t>
            </a:r>
            <a:r>
              <a:rPr lang="zh-CN" altLang="en-US" sz="2400">
                <a:latin typeface="明康欧楷" panose="02010609000101010101" charset="-122"/>
                <a:ea typeface="明康欧楷" panose="02010609000101010101" charset="-122"/>
                <a:cs typeface="明康欧楷" panose="02010609000101010101" charset="-122"/>
              </a:rPr>
              <a:t>时刻开始</a:t>
            </a:r>
            <a:endParaRPr lang="zh-CN" altLang="en-US" sz="2400">
              <a:latin typeface="明康欧楷" panose="02010609000101010101" charset="-122"/>
              <a:ea typeface="明康欧楷" panose="02010609000101010101" charset="-122"/>
              <a:cs typeface="明康欧楷" panose="02010609000101010101" charset="-122"/>
            </a:endParaRPr>
          </a:p>
          <a:p>
            <a:r>
              <a:rPr lang="zh-CN" altLang="en-US" sz="2400">
                <a:latin typeface="明康欧楷" panose="02010609000101010101" charset="-122"/>
                <a:ea typeface="明康欧楷" panose="02010609000101010101" charset="-122"/>
                <a:cs typeface="明康欧楷" panose="02010609000101010101" charset="-122"/>
              </a:rPr>
              <a:t>如果</a:t>
            </a:r>
            <a:r>
              <a:rPr lang="en-US" altLang="zh-CN" sz="2400">
                <a:latin typeface="明康欧楷" panose="02010609000101010101" charset="-122"/>
                <a:ea typeface="明康欧楷" panose="02010609000101010101" charset="-122"/>
                <a:cs typeface="明康欧楷" panose="02010609000101010101" charset="-122"/>
              </a:rPr>
              <a:t>t</a:t>
            </a:r>
            <a:r>
              <a:rPr lang="zh-CN" altLang="en-US" sz="2400">
                <a:latin typeface="明康欧楷" panose="02010609000101010101" charset="-122"/>
                <a:ea typeface="明康欧楷" panose="02010609000101010101" charset="-122"/>
                <a:cs typeface="明康欧楷" panose="02010609000101010101" charset="-122"/>
              </a:rPr>
              <a:t>时刻的</a:t>
            </a:r>
            <a:r>
              <a:rPr lang="en-US" altLang="zh-CN" sz="2400">
                <a:latin typeface="明康欧楷" panose="02010609000101010101" charset="-122"/>
                <a:ea typeface="明康欧楷" panose="02010609000101010101" charset="-122"/>
                <a:cs typeface="明康欧楷" panose="02010609000101010101" charset="-122"/>
              </a:rPr>
              <a:t>B</a:t>
            </a:r>
            <a:r>
              <a:rPr lang="zh-CN" altLang="en-US" sz="2400">
                <a:latin typeface="明康欧楷" panose="02010609000101010101" charset="-122"/>
                <a:ea typeface="明康欧楷" panose="02010609000101010101" charset="-122"/>
                <a:cs typeface="明康欧楷" panose="02010609000101010101" charset="-122"/>
              </a:rPr>
              <a:t>等于 </a:t>
            </a:r>
            <a:r>
              <a:rPr lang="en-US" altLang="zh-CN" sz="2400">
                <a:latin typeface="明康欧楷" panose="02010609000101010101" charset="-122"/>
                <a:ea typeface="明康欧楷" panose="02010609000101010101" charset="-122"/>
                <a:cs typeface="明康欧楷" panose="02010609000101010101" charset="-122"/>
              </a:rPr>
              <a:t>(t-t0)</a:t>
            </a:r>
            <a:r>
              <a:rPr lang="zh-CN" altLang="en-US" sz="2400">
                <a:latin typeface="明康欧楷" panose="02010609000101010101" charset="-122"/>
                <a:ea typeface="明康欧楷" panose="02010609000101010101" charset="-122"/>
                <a:cs typeface="明康欧楷" panose="02010609000101010101" charset="-122"/>
              </a:rPr>
              <a:t>时刻的</a:t>
            </a:r>
            <a:r>
              <a:rPr lang="en-US" altLang="zh-CN" sz="2400">
                <a:latin typeface="明康欧楷" panose="02010609000101010101" charset="-122"/>
                <a:ea typeface="明康欧楷" panose="02010609000101010101" charset="-122"/>
                <a:cs typeface="明康欧楷" panose="02010609000101010101" charset="-122"/>
              </a:rPr>
              <a:t>A</a:t>
            </a:r>
            <a:r>
              <a:rPr lang="zh-CN" altLang="en-US" sz="2400">
                <a:latin typeface="明康欧楷" panose="02010609000101010101" charset="-122"/>
                <a:ea typeface="明康欧楷" panose="02010609000101010101" charset="-122"/>
                <a:cs typeface="明康欧楷" panose="02010609000101010101" charset="-122"/>
              </a:rPr>
              <a:t>，那么这个函数就是时不变的。</a:t>
            </a:r>
            <a:endParaRPr lang="zh-CN" altLang="en-US" sz="2400">
              <a:latin typeface="明康欧楷" panose="02010609000101010101" charset="-122"/>
              <a:ea typeface="明康欧楷" panose="02010609000101010101" charset="-122"/>
              <a:cs typeface="明康欧楷" panose="02010609000101010101" charset="-122"/>
            </a:endParaRPr>
          </a:p>
          <a:p>
            <a:endParaRPr lang="zh-CN" altLang="en-US" sz="2400">
              <a:latin typeface="明康欧楷" panose="02010609000101010101" charset="-122"/>
              <a:ea typeface="明康欧楷" panose="02010609000101010101" charset="-122"/>
              <a:cs typeface="明康欧楷" panose="02010609000101010101" charset="-122"/>
            </a:endParaRPr>
          </a:p>
          <a:p>
            <a:r>
              <a:rPr lang="zh-CN" altLang="en-US" sz="2400">
                <a:latin typeface="明康欧楷" panose="02010609000101010101" charset="-122"/>
                <a:ea typeface="明康欧楷" panose="02010609000101010101" charset="-122"/>
                <a:cs typeface="明康欧楷" panose="02010609000101010101" charset="-122"/>
              </a:rPr>
              <a:t>而迟到出发，其实就是图像平移，</a:t>
            </a:r>
            <a:endParaRPr lang="zh-CN" altLang="en-US" sz="2400">
              <a:latin typeface="明康欧楷" panose="02010609000101010101" charset="-122"/>
              <a:ea typeface="明康欧楷" panose="02010609000101010101" charset="-122"/>
              <a:cs typeface="明康欧楷" panose="02010609000101010101" charset="-122"/>
            </a:endParaRPr>
          </a:p>
          <a:p>
            <a:r>
              <a:rPr lang="zh-CN" altLang="en-US" sz="2400">
                <a:latin typeface="明康欧楷" panose="02010609000101010101" charset="-122"/>
                <a:ea typeface="明康欧楷" panose="02010609000101010101" charset="-122"/>
                <a:cs typeface="明康欧楷" panose="02010609000101010101" charset="-122"/>
              </a:rPr>
              <a:t>而（</a:t>
            </a:r>
            <a:r>
              <a:rPr lang="en-US" altLang="zh-CN" sz="2400">
                <a:latin typeface="明康欧楷" panose="02010609000101010101" charset="-122"/>
                <a:ea typeface="明康欧楷" panose="02010609000101010101" charset="-122"/>
                <a:cs typeface="明康欧楷" panose="02010609000101010101" charset="-122"/>
              </a:rPr>
              <a:t>t-t0</a:t>
            </a:r>
            <a:r>
              <a:rPr lang="zh-CN" altLang="en-US" sz="2400">
                <a:latin typeface="明康欧楷" panose="02010609000101010101" charset="-122"/>
                <a:ea typeface="明康欧楷" panose="02010609000101010101" charset="-122"/>
                <a:cs typeface="明康欧楷" panose="02010609000101010101" charset="-122"/>
              </a:rPr>
              <a:t>）时刻的</a:t>
            </a:r>
            <a:r>
              <a:rPr lang="en-US" altLang="zh-CN" sz="2400">
                <a:latin typeface="明康欧楷" panose="02010609000101010101" charset="-122"/>
                <a:ea typeface="明康欧楷" panose="02010609000101010101" charset="-122"/>
                <a:cs typeface="明康欧楷" panose="02010609000101010101" charset="-122"/>
              </a:rPr>
              <a:t>A</a:t>
            </a:r>
            <a:r>
              <a:rPr lang="zh-CN" altLang="en-US" sz="2400">
                <a:latin typeface="明康欧楷" panose="02010609000101010101" charset="-122"/>
                <a:ea typeface="明康欧楷" panose="02010609000101010101" charset="-122"/>
                <a:cs typeface="明康欧楷" panose="02010609000101010101" charset="-122"/>
              </a:rPr>
              <a:t>就是时光倒流，点动。</a:t>
            </a:r>
            <a:endParaRPr lang="zh-CN" altLang="en-US" sz="2400">
              <a:latin typeface="明康欧楷" panose="02010609000101010101" charset="-122"/>
              <a:ea typeface="明康欧楷" panose="02010609000101010101" charset="-122"/>
              <a:cs typeface="明康欧楷" panose="0201060900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single1"/>
          <p:cNvPicPr>
            <a:picLocks noChangeAspect="1"/>
          </p:cNvPicPr>
          <p:nvPr>
            <p:ph idx="1"/>
          </p:nvPr>
        </p:nvPicPr>
        <p:blipFill>
          <a:blip r:embed="rId1"/>
          <a:stretch>
            <a:fillRect/>
          </a:stretch>
        </p:blipFill>
        <p:spPr>
          <a:xfrm>
            <a:off x="2064385" y="1079500"/>
            <a:ext cx="7505700" cy="562927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single2"/>
          <p:cNvPicPr>
            <a:picLocks noChangeAspect="1"/>
          </p:cNvPicPr>
          <p:nvPr>
            <p:ph idx="1"/>
          </p:nvPr>
        </p:nvPicPr>
        <p:blipFill>
          <a:blip r:embed="rId1"/>
          <a:stretch>
            <a:fillRect/>
          </a:stretch>
        </p:blipFill>
        <p:spPr>
          <a:xfrm>
            <a:off x="2176780" y="489585"/>
            <a:ext cx="7837805" cy="58781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内容占位符 5" descr="对比图1"/>
          <p:cNvPicPr>
            <a:picLocks noChangeAspect="1"/>
          </p:cNvPicPr>
          <p:nvPr>
            <p:ph idx="1"/>
          </p:nvPr>
        </p:nvPicPr>
        <p:blipFill>
          <a:blip r:embed="rId1"/>
          <a:stretch>
            <a:fillRect/>
          </a:stretch>
        </p:blipFill>
        <p:spPr>
          <a:xfrm>
            <a:off x="2341880" y="1079500"/>
            <a:ext cx="7281545" cy="5461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内容占位符 6" descr="对比图2"/>
          <p:cNvPicPr>
            <a:picLocks noChangeAspect="1"/>
          </p:cNvPicPr>
          <p:nvPr>
            <p:ph idx="1"/>
          </p:nvPr>
        </p:nvPicPr>
        <p:blipFill>
          <a:blip r:embed="rId1"/>
          <a:stretch>
            <a:fillRect/>
          </a:stretch>
        </p:blipFill>
        <p:spPr>
          <a:xfrm>
            <a:off x="1807845" y="547370"/>
            <a:ext cx="8041005" cy="60305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088640" y="3087370"/>
            <a:ext cx="6153785" cy="1198880"/>
          </a:xfrm>
          <a:prstGeom prst="rect">
            <a:avLst/>
          </a:prstGeom>
          <a:noFill/>
        </p:spPr>
        <p:txBody>
          <a:bodyPr wrap="square" rtlCol="0">
            <a:spAutoFit/>
          </a:bodyPr>
          <a:p>
            <a:pPr marL="0" marR="0" lvl="1" indent="0" algn="ctr" defTabSz="914400" rtl="0" eaLnBrk="1" fontAlgn="auto" latinLnBrk="0" hangingPunct="1">
              <a:lnSpc>
                <a:spcPct val="100000"/>
              </a:lnSpc>
              <a:spcBef>
                <a:spcPts val="0"/>
              </a:spcBef>
              <a:spcAft>
                <a:spcPts val="0"/>
              </a:spcAft>
              <a:buClrTx/>
              <a:buSzTx/>
              <a:buFontTx/>
              <a:buNone/>
              <a:defRPr/>
            </a:pPr>
            <a:r>
              <a:rPr lang="zh-CN" altLang="en-US" sz="7200" b="1">
                <a:solidFill>
                  <a:srgbClr val="95373E"/>
                </a:solidFill>
                <a:latin typeface="小米书法体" panose="02010600010101010101" charset="-122"/>
                <a:ea typeface="小米书法体" panose="02010600010101010101" charset="-122"/>
                <a:cs typeface="杨任东竹石体-Bold" panose="02000000000000000000" charset="-122"/>
              </a:rPr>
              <a:t>卷  积</a:t>
            </a:r>
            <a:endParaRPr lang="zh-CN" altLang="en-US" sz="7200" b="1">
              <a:solidFill>
                <a:srgbClr val="95373E"/>
              </a:solidFill>
              <a:latin typeface="小米书法体" panose="02010600010101010101" charset="-122"/>
              <a:ea typeface="小米书法体" panose="02010600010101010101" charset="-122"/>
              <a:cs typeface="杨任东竹石体-Bold" panose="02000000000000000000" charset="-122"/>
            </a:endParaRPr>
          </a:p>
        </p:txBody>
      </p:sp>
      <p:sp>
        <p:nvSpPr>
          <p:cNvPr id="2" name="文本框 1"/>
          <p:cNvSpPr txBox="1"/>
          <p:nvPr/>
        </p:nvSpPr>
        <p:spPr>
          <a:xfrm>
            <a:off x="3736975" y="1765300"/>
            <a:ext cx="4857115" cy="1322070"/>
          </a:xfrm>
          <a:prstGeom prst="rect">
            <a:avLst/>
          </a:prstGeom>
          <a:noFill/>
        </p:spPr>
        <p:txBody>
          <a:bodyPr wrap="square" rtlCol="0">
            <a:spAutoFit/>
          </a:bodyPr>
          <a:p>
            <a:pPr marL="0" marR="0" lvl="1" indent="0" algn="ctr" defTabSz="914400" rtl="0" eaLnBrk="1" fontAlgn="auto" latinLnBrk="0" hangingPunct="1">
              <a:lnSpc>
                <a:spcPct val="100000"/>
              </a:lnSpc>
              <a:spcBef>
                <a:spcPts val="0"/>
              </a:spcBef>
              <a:spcAft>
                <a:spcPts val="0"/>
              </a:spcAft>
              <a:buClrTx/>
              <a:buSzTx/>
              <a:buFontTx/>
              <a:buNone/>
              <a:defRPr/>
            </a:pPr>
            <a:r>
              <a:rPr lang="en-US" altLang="zh-CN" sz="8000" b="1" spc="300" dirty="0">
                <a:solidFill>
                  <a:srgbClr val="95373E"/>
                </a:solidFill>
                <a:latin typeface="字魂镇魂手书" panose="00000500000000000000" charset="-122"/>
                <a:ea typeface="字魂镇魂手书" panose="00000500000000000000" charset="-122"/>
                <a:sym typeface="+mn-ea"/>
              </a:rPr>
              <a:t>PART.03</a:t>
            </a:r>
            <a:endParaRPr lang="en-US" altLang="zh-CN" sz="8000" b="1" spc="300" dirty="0">
              <a:solidFill>
                <a:srgbClr val="95373E"/>
              </a:solidFill>
              <a:latin typeface="字魂镇魂手书" panose="00000500000000000000" charset="-122"/>
              <a:ea typeface="字魂镇魂手书" panose="00000500000000000000" charset="-122"/>
              <a:cs typeface="杨任东竹石体-Bold" panose="02000000000000000000" charset="-122"/>
              <a:sym typeface="+mn-ea"/>
            </a:endParaRPr>
          </a:p>
        </p:txBody>
      </p:sp>
      <p:pic>
        <p:nvPicPr>
          <p:cNvPr id="6" name="图片 5" descr="e09da099ea2f414a12ec15beadf57bfa"/>
          <p:cNvPicPr>
            <a:picLocks noChangeAspect="1"/>
          </p:cNvPicPr>
          <p:nvPr/>
        </p:nvPicPr>
        <p:blipFill>
          <a:blip r:embed="rId1"/>
          <a:srcRect b="11001"/>
          <a:stretch>
            <a:fillRect/>
          </a:stretch>
        </p:blipFill>
        <p:spPr>
          <a:xfrm rot="1800000">
            <a:off x="2820973" y="5270339"/>
            <a:ext cx="2735580" cy="2434647"/>
          </a:xfrm>
          <a:custGeom>
            <a:avLst/>
            <a:gdLst/>
            <a:ahLst/>
            <a:cxnLst>
              <a:cxn ang="3">
                <a:pos x="hc" y="t"/>
              </a:cxn>
              <a:cxn ang="cd2">
                <a:pos x="l" y="vc"/>
              </a:cxn>
              <a:cxn ang="cd4">
                <a:pos x="hc" y="b"/>
              </a:cxn>
              <a:cxn ang="0">
                <a:pos x="r" y="vc"/>
              </a:cxn>
            </a:cxnLst>
            <a:rect l="l" t="t" r="r" b="b"/>
            <a:pathLst>
              <a:path w="4308" h="3834">
                <a:moveTo>
                  <a:pt x="0" y="0"/>
                </a:moveTo>
                <a:lnTo>
                  <a:pt x="4308" y="0"/>
                </a:lnTo>
                <a:lnTo>
                  <a:pt x="4308" y="1347"/>
                </a:lnTo>
                <a:lnTo>
                  <a:pt x="0" y="3834"/>
                </a:lnTo>
                <a:lnTo>
                  <a:pt x="0" y="0"/>
                </a:lnTo>
                <a:close/>
              </a:path>
            </a:pathLst>
          </a:custGeom>
        </p:spPr>
      </p:pic>
      <p:pic>
        <p:nvPicPr>
          <p:cNvPr id="9" name="图片 8" descr="ec6f09022c8c0389dff17689644984c1"/>
          <p:cNvPicPr>
            <a:picLocks noChangeAspect="1"/>
          </p:cNvPicPr>
          <p:nvPr/>
        </p:nvPicPr>
        <p:blipFill>
          <a:blip r:embed="rId2"/>
          <a:srcRect t="28789" b="19066"/>
          <a:stretch>
            <a:fillRect/>
          </a:stretch>
        </p:blipFill>
        <p:spPr>
          <a:xfrm>
            <a:off x="7268845" y="470535"/>
            <a:ext cx="3301365" cy="17367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l="-12000" t="-19000" r="-15000" b="-7000"/>
          </a:stretch>
        </a:blipFill>
        <a:effectLst/>
      </p:bgPr>
    </p:bg>
    <p:spTree>
      <p:nvGrpSpPr>
        <p:cNvPr id="1" name=""/>
        <p:cNvGrpSpPr/>
        <p:nvPr/>
      </p:nvGrpSpPr>
      <p:grpSpPr>
        <a:xfrm>
          <a:off x="0" y="0"/>
          <a:ext cx="0" cy="0"/>
          <a:chOff x="0" y="0"/>
          <a:chExt cx="0" cy="0"/>
        </a:xfrm>
      </p:grpSpPr>
      <p:pic>
        <p:nvPicPr>
          <p:cNvPr id="38" name="图片 37" descr="e09da099ea2f414a12ec15beadf57bfa"/>
          <p:cNvPicPr>
            <a:picLocks noChangeAspect="1"/>
          </p:cNvPicPr>
          <p:nvPr/>
        </p:nvPicPr>
        <p:blipFill>
          <a:blip r:embed="rId2"/>
          <a:srcRect b="16630"/>
          <a:stretch>
            <a:fillRect/>
          </a:stretch>
        </p:blipFill>
        <p:spPr>
          <a:xfrm rot="1800000">
            <a:off x="2468308" y="5414004"/>
            <a:ext cx="2735580" cy="2280667"/>
          </a:xfrm>
          <a:custGeom>
            <a:avLst/>
            <a:gdLst/>
            <a:ahLst/>
            <a:cxnLst>
              <a:cxn ang="3">
                <a:pos x="hc" y="t"/>
              </a:cxn>
              <a:cxn ang="cd2">
                <a:pos x="l" y="vc"/>
              </a:cxn>
              <a:cxn ang="cd4">
                <a:pos x="hc" y="b"/>
              </a:cxn>
              <a:cxn ang="0">
                <a:pos x="r" y="vc"/>
              </a:cxn>
            </a:cxnLst>
            <a:rect l="l" t="t" r="r" b="b"/>
            <a:pathLst>
              <a:path w="4308" h="3592">
                <a:moveTo>
                  <a:pt x="0" y="0"/>
                </a:moveTo>
                <a:lnTo>
                  <a:pt x="4308" y="0"/>
                </a:lnTo>
                <a:lnTo>
                  <a:pt x="4308" y="1104"/>
                </a:lnTo>
                <a:lnTo>
                  <a:pt x="0" y="3592"/>
                </a:lnTo>
                <a:lnTo>
                  <a:pt x="0" y="0"/>
                </a:lnTo>
                <a:close/>
              </a:path>
            </a:pathLst>
          </a:custGeom>
        </p:spPr>
      </p:pic>
      <p:sp>
        <p:nvSpPr>
          <p:cNvPr id="2" name="文本框 1"/>
          <p:cNvSpPr txBox="1"/>
          <p:nvPr/>
        </p:nvSpPr>
        <p:spPr>
          <a:xfrm>
            <a:off x="1719580" y="586105"/>
            <a:ext cx="4744085" cy="583565"/>
          </a:xfrm>
          <a:prstGeom prst="rect">
            <a:avLst/>
          </a:prstGeom>
          <a:noFill/>
        </p:spPr>
        <p:txBody>
          <a:bodyPr wrap="square" rtlCol="0">
            <a:spAutoFit/>
          </a:bodyPr>
          <a:p>
            <a:r>
              <a:rPr lang="zh-CN" altLang="en-US" sz="3200">
                <a:latin typeface="字魂镇魂手书" panose="00000500000000000000" charset="-122"/>
                <a:ea typeface="字魂镇魂手书" panose="00000500000000000000" charset="-122"/>
              </a:rPr>
              <a:t>卷积是什么？</a:t>
            </a:r>
            <a:endParaRPr lang="zh-CN" altLang="en-US" sz="3200">
              <a:latin typeface="字魂镇魂手书" panose="00000500000000000000" charset="-122"/>
              <a:ea typeface="字魂镇魂手书" panose="00000500000000000000" charset="-122"/>
            </a:endParaRPr>
          </a:p>
        </p:txBody>
      </p:sp>
      <p:pic>
        <p:nvPicPr>
          <p:cNvPr id="3" name="图片 2" descr="PBX{W$5J1}{DYO5O7@TVC`H"/>
          <p:cNvPicPr>
            <a:picLocks noChangeAspect="1"/>
          </p:cNvPicPr>
          <p:nvPr/>
        </p:nvPicPr>
        <p:blipFill>
          <a:blip r:embed="rId3"/>
          <a:srcRect l="11245" t="19173" r="11999"/>
          <a:stretch>
            <a:fillRect/>
          </a:stretch>
        </p:blipFill>
        <p:spPr>
          <a:xfrm>
            <a:off x="4851400" y="828040"/>
            <a:ext cx="6001385" cy="2675255"/>
          </a:xfrm>
          <a:prstGeom prst="rect">
            <a:avLst/>
          </a:prstGeom>
        </p:spPr>
      </p:pic>
      <p:cxnSp>
        <p:nvCxnSpPr>
          <p:cNvPr id="4" name="肘形连接符 3"/>
          <p:cNvCxnSpPr/>
          <p:nvPr/>
        </p:nvCxnSpPr>
        <p:spPr>
          <a:xfrm>
            <a:off x="3418205" y="2273935"/>
            <a:ext cx="914400" cy="914400"/>
          </a:xfrm>
          <a:prstGeom prst="bentConnector3">
            <a:avLst>
              <a:gd name="adj1" fmla="val 50069"/>
            </a:avLst>
          </a:prstGeom>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623060" y="1793240"/>
            <a:ext cx="1827530" cy="953135"/>
          </a:xfrm>
          <a:prstGeom prst="rect">
            <a:avLst/>
          </a:prstGeom>
          <a:noFill/>
        </p:spPr>
        <p:txBody>
          <a:bodyPr wrap="square" rtlCol="0">
            <a:spAutoFit/>
          </a:bodyPr>
          <a:p>
            <a:r>
              <a:rPr lang="en-US" altLang="zh-CN" sz="2800">
                <a:latin typeface="明康欧楷" panose="02010609000101010101" charset="-122"/>
                <a:ea typeface="明康欧楷" panose="02010609000101010101" charset="-122"/>
                <a:cs typeface="明康欧楷" panose="02010609000101010101" charset="-122"/>
              </a:rPr>
              <a:t>from </a:t>
            </a:r>
            <a:endParaRPr lang="en-US" altLang="zh-CN" sz="2800">
              <a:latin typeface="明康欧楷" panose="02010609000101010101" charset="-122"/>
              <a:ea typeface="明康欧楷" panose="02010609000101010101" charset="-122"/>
              <a:cs typeface="明康欧楷" panose="02010609000101010101" charset="-122"/>
            </a:endParaRPr>
          </a:p>
          <a:p>
            <a:r>
              <a:rPr lang="en-US" altLang="zh-CN" sz="2800">
                <a:latin typeface="明康欧楷" panose="02010609000101010101" charset="-122"/>
                <a:ea typeface="明康欧楷" panose="02010609000101010101" charset="-122"/>
                <a:cs typeface="明康欧楷" panose="02010609000101010101" charset="-122"/>
              </a:rPr>
              <a:t>“</a:t>
            </a:r>
            <a:r>
              <a:rPr lang="zh-CN" altLang="en-US" sz="2800">
                <a:latin typeface="明康欧楷" panose="02010609000101010101" charset="-122"/>
                <a:ea typeface="明康欧楷" panose="02010609000101010101" charset="-122"/>
                <a:cs typeface="明康欧楷" panose="02010609000101010101" charset="-122"/>
              </a:rPr>
              <a:t>超星</a:t>
            </a:r>
            <a:r>
              <a:rPr lang="en-US" altLang="zh-CN" sz="2800">
                <a:latin typeface="明康欧楷" panose="02010609000101010101" charset="-122"/>
                <a:ea typeface="明康欧楷" panose="02010609000101010101" charset="-122"/>
                <a:cs typeface="明康欧楷" panose="02010609000101010101" charset="-122"/>
              </a:rPr>
              <a:t>”</a:t>
            </a:r>
            <a:endParaRPr lang="en-US" altLang="zh-CN" sz="2800">
              <a:latin typeface="明康欧楷" panose="02010609000101010101" charset="-122"/>
              <a:ea typeface="明康欧楷" panose="02010609000101010101" charset="-122"/>
              <a:cs typeface="明康欧楷" panose="02010609000101010101" charset="-122"/>
            </a:endParaRPr>
          </a:p>
        </p:txBody>
      </p:sp>
      <p:cxnSp>
        <p:nvCxnSpPr>
          <p:cNvPr id="8" name="直接箭头连接符 7"/>
          <p:cNvCxnSpPr/>
          <p:nvPr/>
        </p:nvCxnSpPr>
        <p:spPr>
          <a:xfrm flipH="1">
            <a:off x="7846695" y="3705860"/>
            <a:ext cx="10795" cy="45974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9" name="文本框 8"/>
          <p:cNvSpPr txBox="1"/>
          <p:nvPr/>
        </p:nvSpPr>
        <p:spPr>
          <a:xfrm>
            <a:off x="8045450" y="3769995"/>
            <a:ext cx="1795145" cy="368300"/>
          </a:xfrm>
          <a:prstGeom prst="rect">
            <a:avLst/>
          </a:prstGeom>
          <a:noFill/>
        </p:spPr>
        <p:txBody>
          <a:bodyPr wrap="square" rtlCol="0">
            <a:spAutoFit/>
          </a:bodyPr>
          <a:p>
            <a:r>
              <a:rPr lang="zh-CN" altLang="en-US">
                <a:latin typeface="字魂萌趣奶油体" panose="00000500000000000000" charset="-122"/>
                <a:ea typeface="字魂萌趣奶油体" panose="00000500000000000000" charset="-122"/>
              </a:rPr>
              <a:t>直观理解</a:t>
            </a:r>
            <a:endParaRPr lang="zh-CN" altLang="en-US">
              <a:latin typeface="字魂萌趣奶油体" panose="00000500000000000000" charset="-122"/>
              <a:ea typeface="字魂萌趣奶油体" panose="00000500000000000000" charset="-122"/>
            </a:endParaRPr>
          </a:p>
        </p:txBody>
      </p:sp>
      <p:sp>
        <p:nvSpPr>
          <p:cNvPr id="12" name="文本框 11"/>
          <p:cNvSpPr txBox="1"/>
          <p:nvPr/>
        </p:nvSpPr>
        <p:spPr>
          <a:xfrm>
            <a:off x="4967605" y="4411345"/>
            <a:ext cx="6507480" cy="1568450"/>
          </a:xfrm>
          <a:prstGeom prst="rect">
            <a:avLst/>
          </a:prstGeom>
          <a:noFill/>
        </p:spPr>
        <p:txBody>
          <a:bodyPr wrap="square" rtlCol="0">
            <a:spAutoFit/>
          </a:bodyPr>
          <a:p>
            <a:r>
              <a:rPr lang="zh-CN" altLang="en-US" sz="2400">
                <a:latin typeface="明康欧楷" panose="02010609000101010101" charset="-122"/>
                <a:ea typeface="明康欧楷" panose="02010609000101010101" charset="-122"/>
              </a:rPr>
              <a:t>某一时刻的输出是之前很多次输入乘以各自的衰减系数之后叠加而形成的某一点的输出，然后再把不同时刻的输出点放在一起，形成一个函数，这就是卷积。</a:t>
            </a:r>
            <a:endParaRPr lang="zh-CN" altLang="en-US" sz="2400">
              <a:latin typeface="明康欧楷" panose="02010609000101010101" charset="-122"/>
              <a:ea typeface="明康欧楷" panose="02010609000101010101" charset="-122"/>
            </a:endParaRPr>
          </a:p>
        </p:txBody>
      </p:sp>
      <p:sp>
        <p:nvSpPr>
          <p:cNvPr id="14" name="文本框 13"/>
          <p:cNvSpPr txBox="1"/>
          <p:nvPr/>
        </p:nvSpPr>
        <p:spPr>
          <a:xfrm>
            <a:off x="907415" y="3567430"/>
            <a:ext cx="3536950" cy="1476375"/>
          </a:xfrm>
          <a:prstGeom prst="rect">
            <a:avLst/>
          </a:prstGeom>
          <a:noFill/>
        </p:spPr>
        <p:txBody>
          <a:bodyPr wrap="square" rtlCol="0">
            <a:spAutoFit/>
          </a:bodyPr>
          <a:p>
            <a:r>
              <a:rPr lang="zh-CN" altLang="en-US"/>
              <a:t>比如细胞分裂，每天可以分裂一次，但是分裂</a:t>
            </a:r>
            <a:r>
              <a:rPr lang="en-US" altLang="zh-CN"/>
              <a:t>3</a:t>
            </a:r>
            <a:r>
              <a:rPr lang="zh-CN" altLang="en-US"/>
              <a:t>次之后就会死。</a:t>
            </a:r>
            <a:endParaRPr lang="zh-CN" altLang="en-US"/>
          </a:p>
          <a:p>
            <a:r>
              <a:rPr lang="zh-CN" altLang="en-US"/>
              <a:t>那么每天的细胞数就是</a:t>
            </a:r>
            <a:endParaRPr lang="zh-CN" altLang="en-US"/>
          </a:p>
          <a:p>
            <a:r>
              <a:rPr lang="zh-CN" altLang="en-US"/>
              <a:t>现有的每个细胞从诞生开始算起的衰减系数乘上自己的总和。</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l="-12000" t="-19000" r="-15000" b="-7000"/>
          </a:stretch>
        </a:blipFill>
        <a:effectLst/>
      </p:bgPr>
    </p:bg>
    <p:spTree>
      <p:nvGrpSpPr>
        <p:cNvPr id="1" name=""/>
        <p:cNvGrpSpPr/>
        <p:nvPr/>
      </p:nvGrpSpPr>
      <p:grpSpPr>
        <a:xfrm>
          <a:off x="0" y="0"/>
          <a:ext cx="0" cy="0"/>
          <a:chOff x="0" y="0"/>
          <a:chExt cx="0" cy="0"/>
        </a:xfrm>
      </p:grpSpPr>
      <p:pic>
        <p:nvPicPr>
          <p:cNvPr id="24" name="图片 23" descr="e09da099ea2f414a12ec15beadf57bfa"/>
          <p:cNvPicPr>
            <a:picLocks noChangeAspect="1"/>
          </p:cNvPicPr>
          <p:nvPr/>
        </p:nvPicPr>
        <p:blipFill>
          <a:blip r:embed="rId2"/>
          <a:srcRect b="16630"/>
          <a:stretch>
            <a:fillRect/>
          </a:stretch>
        </p:blipFill>
        <p:spPr>
          <a:xfrm rot="1800000">
            <a:off x="2468308" y="5414004"/>
            <a:ext cx="2735580" cy="2280667"/>
          </a:xfrm>
          <a:custGeom>
            <a:avLst/>
            <a:gdLst/>
            <a:ahLst/>
            <a:cxnLst>
              <a:cxn ang="3">
                <a:pos x="hc" y="t"/>
              </a:cxn>
              <a:cxn ang="cd2">
                <a:pos x="l" y="vc"/>
              </a:cxn>
              <a:cxn ang="cd4">
                <a:pos x="hc" y="b"/>
              </a:cxn>
              <a:cxn ang="0">
                <a:pos x="r" y="vc"/>
              </a:cxn>
            </a:cxnLst>
            <a:rect l="l" t="t" r="r" b="b"/>
            <a:pathLst>
              <a:path w="4308" h="3592">
                <a:moveTo>
                  <a:pt x="0" y="0"/>
                </a:moveTo>
                <a:lnTo>
                  <a:pt x="4308" y="0"/>
                </a:lnTo>
                <a:lnTo>
                  <a:pt x="4308" y="1104"/>
                </a:lnTo>
                <a:lnTo>
                  <a:pt x="0" y="3592"/>
                </a:lnTo>
                <a:lnTo>
                  <a:pt x="0" y="0"/>
                </a:lnTo>
                <a:close/>
              </a:path>
            </a:pathLst>
          </a:custGeom>
        </p:spPr>
      </p:pic>
      <p:pic>
        <p:nvPicPr>
          <p:cNvPr id="4" name="图片 3" descr="M)QKQJWW(P3`QTB9T%}JM7E"/>
          <p:cNvPicPr>
            <a:picLocks noChangeAspect="1"/>
          </p:cNvPicPr>
          <p:nvPr/>
        </p:nvPicPr>
        <p:blipFill>
          <a:blip r:embed="rId3"/>
          <a:stretch>
            <a:fillRect/>
          </a:stretch>
        </p:blipFill>
        <p:spPr>
          <a:xfrm>
            <a:off x="1711325" y="2694940"/>
            <a:ext cx="8352790" cy="1598295"/>
          </a:xfrm>
          <a:prstGeom prst="rect">
            <a:avLst/>
          </a:prstGeom>
        </p:spPr>
      </p:pic>
      <p:sp>
        <p:nvSpPr>
          <p:cNvPr id="6" name="文本框 5"/>
          <p:cNvSpPr txBox="1"/>
          <p:nvPr/>
        </p:nvSpPr>
        <p:spPr>
          <a:xfrm>
            <a:off x="1550035" y="960120"/>
            <a:ext cx="8751570" cy="1568450"/>
          </a:xfrm>
          <a:prstGeom prst="rect">
            <a:avLst/>
          </a:prstGeom>
          <a:noFill/>
        </p:spPr>
        <p:txBody>
          <a:bodyPr wrap="square" rtlCol="0">
            <a:spAutoFit/>
          </a:bodyPr>
          <a:p>
            <a:r>
              <a:rPr lang="zh-CN" altLang="en-US" sz="2400">
                <a:latin typeface="明康欧楷" panose="02010609000101010101" charset="-122"/>
                <a:ea typeface="明康欧楷" panose="02010609000101010101" charset="-122"/>
                <a:cs typeface="明康欧楷" panose="02010609000101010101" charset="-122"/>
              </a:rPr>
              <a:t>若</a:t>
            </a:r>
            <a:r>
              <a:rPr lang="en-US" altLang="zh-CN" sz="2400">
                <a:latin typeface="明康欧楷" panose="02010609000101010101" charset="-122"/>
                <a:ea typeface="明康欧楷" panose="02010609000101010101" charset="-122"/>
                <a:cs typeface="明康欧楷" panose="02010609000101010101" charset="-122"/>
              </a:rPr>
              <a:t>y</a:t>
            </a:r>
            <a:r>
              <a:rPr lang="zh-CN" altLang="en-US" sz="2400">
                <a:latin typeface="明康欧楷" panose="02010609000101010101" charset="-122"/>
                <a:ea typeface="明康欧楷" panose="02010609000101010101" charset="-122"/>
                <a:cs typeface="明康欧楷" panose="02010609000101010101" charset="-122"/>
              </a:rPr>
              <a:t>值相等，则这个函数是时不变函数，故刚刚动图中的是时不变函数。</a:t>
            </a:r>
            <a:endParaRPr lang="zh-CN" altLang="en-US" sz="2400">
              <a:latin typeface="明康欧楷" panose="02010609000101010101" charset="-122"/>
              <a:ea typeface="明康欧楷" panose="02010609000101010101" charset="-122"/>
              <a:cs typeface="明康欧楷" panose="02010609000101010101" charset="-122"/>
            </a:endParaRPr>
          </a:p>
          <a:p>
            <a:endParaRPr lang="zh-CN" altLang="en-US" sz="2400">
              <a:latin typeface="明康欧楷" panose="02010609000101010101" charset="-122"/>
              <a:ea typeface="明康欧楷" panose="02010609000101010101" charset="-122"/>
              <a:cs typeface="明康欧楷" panose="02010609000101010101" charset="-122"/>
            </a:endParaRPr>
          </a:p>
          <a:p>
            <a:r>
              <a:rPr lang="zh-CN" altLang="en-US" sz="2400">
                <a:latin typeface="明康欧楷" panose="02010609000101010101" charset="-122"/>
                <a:ea typeface="明康欧楷" panose="02010609000101010101" charset="-122"/>
                <a:cs typeface="明康欧楷" panose="02010609000101010101" charset="-122"/>
              </a:rPr>
              <a:t>而在老师讲课时曾提到一种直观的方法：</a:t>
            </a:r>
            <a:endParaRPr lang="zh-CN" altLang="en-US" sz="2400">
              <a:latin typeface="明康欧楷" panose="02010609000101010101" charset="-122"/>
              <a:ea typeface="明康欧楷" panose="02010609000101010101" charset="-122"/>
              <a:cs typeface="明康欧楷" panose="02010609000101010101" charset="-122"/>
            </a:endParaRPr>
          </a:p>
        </p:txBody>
      </p:sp>
      <p:sp>
        <p:nvSpPr>
          <p:cNvPr id="8" name="文本框 7"/>
          <p:cNvSpPr txBox="1"/>
          <p:nvPr/>
        </p:nvSpPr>
        <p:spPr>
          <a:xfrm>
            <a:off x="1783715" y="4956175"/>
            <a:ext cx="8195310" cy="953135"/>
          </a:xfrm>
          <a:prstGeom prst="rect">
            <a:avLst/>
          </a:prstGeom>
          <a:noFill/>
        </p:spPr>
        <p:txBody>
          <a:bodyPr wrap="square" rtlCol="0">
            <a:spAutoFit/>
          </a:bodyPr>
          <a:p>
            <a:r>
              <a:rPr lang="zh-CN" altLang="en-US" sz="2800">
                <a:latin typeface="明康欧楷" panose="02010609000101010101" charset="-122"/>
                <a:ea typeface="明康欧楷" panose="02010609000101010101" charset="-122"/>
                <a:cs typeface="明康欧楷" panose="02010609000101010101" charset="-122"/>
              </a:rPr>
              <a:t>因此我们来看一下 </a:t>
            </a:r>
            <a:r>
              <a:rPr lang="en-US" altLang="zh-CN" sz="2800">
                <a:latin typeface="明康欧楷" panose="02010609000101010101" charset="-122"/>
                <a:ea typeface="明康欧楷" panose="02010609000101010101" charset="-122"/>
                <a:cs typeface="明康欧楷" panose="02010609000101010101" charset="-122"/>
              </a:rPr>
              <a:t>y=f</a:t>
            </a:r>
            <a:r>
              <a:rPr lang="zh-CN" altLang="en-US" sz="2800">
                <a:latin typeface="明康欧楷" panose="02010609000101010101" charset="-122"/>
                <a:ea typeface="明康欧楷" panose="02010609000101010101" charset="-122"/>
                <a:cs typeface="明康欧楷" panose="02010609000101010101" charset="-122"/>
              </a:rPr>
              <a:t>（</a:t>
            </a:r>
            <a:r>
              <a:rPr lang="en-US" altLang="zh-CN" sz="2800">
                <a:latin typeface="明康欧楷" panose="02010609000101010101" charset="-122"/>
                <a:ea typeface="明康欧楷" panose="02010609000101010101" charset="-122"/>
                <a:cs typeface="明康欧楷" panose="02010609000101010101" charset="-122"/>
              </a:rPr>
              <a:t>-t</a:t>
            </a:r>
            <a:r>
              <a:rPr lang="zh-CN" altLang="en-US" sz="2800">
                <a:latin typeface="明康欧楷" panose="02010609000101010101" charset="-122"/>
                <a:ea typeface="明康欧楷" panose="02010609000101010101" charset="-122"/>
                <a:cs typeface="明康欧楷" panose="02010609000101010101" charset="-122"/>
              </a:rPr>
              <a:t>）时 两个图像是怎么样的？</a:t>
            </a:r>
            <a:endParaRPr lang="en-US" altLang="zh-CN" sz="2800">
              <a:latin typeface="明康欧楷" panose="02010609000101010101" charset="-122"/>
              <a:ea typeface="明康欧楷" panose="02010609000101010101" charset="-122"/>
              <a:cs typeface="明康欧楷" panose="02010609000101010101"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l="-12000" t="-19000" r="-15000" b="-7000"/>
          </a:stretch>
        </a:blipFill>
        <a:effectLst/>
      </p:bgPr>
    </p:bg>
    <p:spTree>
      <p:nvGrpSpPr>
        <p:cNvPr id="1" name=""/>
        <p:cNvGrpSpPr/>
        <p:nvPr/>
      </p:nvGrpSpPr>
      <p:grpSpPr>
        <a:xfrm>
          <a:off x="0" y="0"/>
          <a:ext cx="0" cy="0"/>
          <a:chOff x="0" y="0"/>
          <a:chExt cx="0" cy="0"/>
        </a:xfrm>
      </p:grpSpPr>
      <p:pic>
        <p:nvPicPr>
          <p:cNvPr id="24" name="图片 23" descr="e09da099ea2f414a12ec15beadf57bfa"/>
          <p:cNvPicPr>
            <a:picLocks noChangeAspect="1"/>
          </p:cNvPicPr>
          <p:nvPr/>
        </p:nvPicPr>
        <p:blipFill>
          <a:blip r:embed="rId2"/>
          <a:srcRect b="16630"/>
          <a:stretch>
            <a:fillRect/>
          </a:stretch>
        </p:blipFill>
        <p:spPr>
          <a:xfrm rot="1800000">
            <a:off x="2468308" y="5414004"/>
            <a:ext cx="2735580" cy="2280667"/>
          </a:xfrm>
          <a:custGeom>
            <a:avLst/>
            <a:gdLst/>
            <a:ahLst/>
            <a:cxnLst>
              <a:cxn ang="3">
                <a:pos x="hc" y="t"/>
              </a:cxn>
              <a:cxn ang="cd2">
                <a:pos x="l" y="vc"/>
              </a:cxn>
              <a:cxn ang="cd4">
                <a:pos x="hc" y="b"/>
              </a:cxn>
              <a:cxn ang="0">
                <a:pos x="r" y="vc"/>
              </a:cxn>
            </a:cxnLst>
            <a:rect l="l" t="t" r="r" b="b"/>
            <a:pathLst>
              <a:path w="4308" h="3592">
                <a:moveTo>
                  <a:pt x="0" y="0"/>
                </a:moveTo>
                <a:lnTo>
                  <a:pt x="4308" y="0"/>
                </a:lnTo>
                <a:lnTo>
                  <a:pt x="4308" y="1104"/>
                </a:lnTo>
                <a:lnTo>
                  <a:pt x="0" y="3592"/>
                </a:lnTo>
                <a:lnTo>
                  <a:pt x="0" y="0"/>
                </a:lnTo>
                <a:close/>
              </a:path>
            </a:pathLst>
          </a:custGeom>
        </p:spPr>
      </p:pic>
      <p:sp>
        <p:nvSpPr>
          <p:cNvPr id="2" name="文本框 1"/>
          <p:cNvSpPr txBox="1"/>
          <p:nvPr/>
        </p:nvSpPr>
        <p:spPr>
          <a:xfrm>
            <a:off x="1356360" y="596900"/>
            <a:ext cx="8847455" cy="1322070"/>
          </a:xfrm>
          <a:prstGeom prst="rect">
            <a:avLst/>
          </a:prstGeom>
          <a:noFill/>
        </p:spPr>
        <p:txBody>
          <a:bodyPr wrap="square" rtlCol="0">
            <a:spAutoFit/>
          </a:bodyPr>
          <a:p>
            <a:r>
              <a:rPr lang="zh-CN" altLang="en-US" sz="4000">
                <a:latin typeface="明康欧楷" panose="02010609000101010101" charset="-122"/>
                <a:ea typeface="明康欧楷" panose="02010609000101010101" charset="-122"/>
              </a:rPr>
              <a:t>接下来，让我们重新看一下这一题的动态图到底是怎么样的？</a:t>
            </a:r>
            <a:endParaRPr lang="zh-CN" altLang="en-US" sz="4000">
              <a:latin typeface="明康欧楷" panose="02010609000101010101" charset="-122"/>
              <a:ea typeface="明康欧楷" panose="02010609000101010101" charset="-122"/>
            </a:endParaRPr>
          </a:p>
        </p:txBody>
      </p:sp>
      <p:pic>
        <p:nvPicPr>
          <p:cNvPr id="19" name="图片 19"/>
          <p:cNvPicPr>
            <a:picLocks noChangeAspect="1"/>
          </p:cNvPicPr>
          <p:nvPr/>
        </p:nvPicPr>
        <p:blipFill>
          <a:blip r:embed="rId3"/>
          <a:srcRect l="34322" t="14045" r="1397" b="2670"/>
          <a:stretch>
            <a:fillRect/>
          </a:stretch>
        </p:blipFill>
        <p:spPr>
          <a:xfrm>
            <a:off x="1494155" y="2012315"/>
            <a:ext cx="6513830" cy="4747895"/>
          </a:xfrm>
          <a:prstGeom prst="rect">
            <a:avLst/>
          </a:prstGeom>
          <a:noFill/>
          <a:ln>
            <a:noFill/>
          </a:ln>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856740" y="2683510"/>
            <a:ext cx="2995930" cy="1445260"/>
          </a:xfrm>
          <a:prstGeom prst="rect">
            <a:avLst/>
          </a:prstGeom>
          <a:noFill/>
        </p:spPr>
        <p:txBody>
          <a:bodyPr wrap="square" rtlCol="0">
            <a:spAutoFit/>
          </a:bodyPr>
          <a:p>
            <a:pPr algn="ctr"/>
            <a:r>
              <a:rPr lang="zh-CN" altLang="en-US" sz="8800" dirty="0">
                <a:solidFill>
                  <a:srgbClr val="95373E"/>
                </a:solidFill>
                <a:latin typeface="兰米一诺倾欢" panose="02000503000000000000" charset="-122"/>
                <a:ea typeface="兰米一诺倾欢" panose="02000503000000000000" charset="-122"/>
                <a:cs typeface="兰米一诺倾欢" panose="02000503000000000000" charset="-122"/>
              </a:rPr>
              <a:t>目 录</a:t>
            </a:r>
            <a:endParaRPr lang="zh-CN" altLang="en-US" sz="8800" dirty="0">
              <a:solidFill>
                <a:srgbClr val="95373E"/>
              </a:solidFill>
              <a:latin typeface="兰米一诺倾欢" panose="02000503000000000000" charset="-122"/>
              <a:ea typeface="兰米一诺倾欢" panose="02000503000000000000" charset="-122"/>
              <a:cs typeface="兰米一诺倾欢" panose="02000503000000000000" charset="-122"/>
            </a:endParaRPr>
          </a:p>
        </p:txBody>
      </p:sp>
      <p:sp>
        <p:nvSpPr>
          <p:cNvPr id="25" name="文本框 24"/>
          <p:cNvSpPr txBox="1"/>
          <p:nvPr/>
        </p:nvSpPr>
        <p:spPr>
          <a:xfrm>
            <a:off x="1897380" y="3905885"/>
            <a:ext cx="2955290" cy="706755"/>
          </a:xfrm>
          <a:prstGeom prst="rect">
            <a:avLst/>
          </a:prstGeom>
          <a:noFill/>
        </p:spPr>
        <p:txBody>
          <a:bodyPr wrap="square" rtlCol="0">
            <a:spAutoFit/>
          </a:bodyPr>
          <a:p>
            <a:pPr algn="ctr"/>
            <a:r>
              <a:rPr lang="en-US" altLang="zh-CN" sz="4000" dirty="0">
                <a:solidFill>
                  <a:schemeClr val="tx1">
                    <a:lumMod val="50000"/>
                    <a:lumOff val="50000"/>
                  </a:schemeClr>
                </a:solidFill>
                <a:latin typeface="杨任东竹石体-Bold" panose="02000000000000000000" charset="-122"/>
                <a:ea typeface="杨任东竹石体-Bold" panose="02000000000000000000" charset="-122"/>
              </a:rPr>
              <a:t>CONTENTS</a:t>
            </a:r>
            <a:endParaRPr lang="en-US" altLang="zh-CN" sz="4000" dirty="0">
              <a:solidFill>
                <a:schemeClr val="tx1">
                  <a:lumMod val="50000"/>
                  <a:lumOff val="50000"/>
                </a:schemeClr>
              </a:solidFill>
              <a:latin typeface="杨任东竹石体-Bold" panose="02000000000000000000" charset="-122"/>
              <a:ea typeface="杨任东竹石体-Bold" panose="02000000000000000000" charset="-122"/>
            </a:endParaRPr>
          </a:p>
        </p:txBody>
      </p:sp>
      <p:pic>
        <p:nvPicPr>
          <p:cNvPr id="34" name="图片 33" descr="e09da099ea2f414a12ec15beadf57bfa"/>
          <p:cNvPicPr>
            <a:picLocks noChangeAspect="1"/>
          </p:cNvPicPr>
          <p:nvPr/>
        </p:nvPicPr>
        <p:blipFill>
          <a:blip r:embed="rId1"/>
          <a:srcRect b="11001"/>
          <a:stretch>
            <a:fillRect/>
          </a:stretch>
        </p:blipFill>
        <p:spPr>
          <a:xfrm rot="1800000">
            <a:off x="2820973" y="5270339"/>
            <a:ext cx="2735580" cy="2434647"/>
          </a:xfrm>
          <a:custGeom>
            <a:avLst/>
            <a:gdLst/>
            <a:ahLst/>
            <a:cxnLst>
              <a:cxn ang="3">
                <a:pos x="hc" y="t"/>
              </a:cxn>
              <a:cxn ang="cd2">
                <a:pos x="l" y="vc"/>
              </a:cxn>
              <a:cxn ang="cd4">
                <a:pos x="hc" y="b"/>
              </a:cxn>
              <a:cxn ang="0">
                <a:pos x="r" y="vc"/>
              </a:cxn>
            </a:cxnLst>
            <a:rect l="l" t="t" r="r" b="b"/>
            <a:pathLst>
              <a:path w="4308" h="3834">
                <a:moveTo>
                  <a:pt x="0" y="0"/>
                </a:moveTo>
                <a:lnTo>
                  <a:pt x="4308" y="0"/>
                </a:lnTo>
                <a:lnTo>
                  <a:pt x="4308" y="1347"/>
                </a:lnTo>
                <a:lnTo>
                  <a:pt x="0" y="3834"/>
                </a:lnTo>
                <a:lnTo>
                  <a:pt x="0" y="0"/>
                </a:lnTo>
                <a:close/>
              </a:path>
            </a:pathLst>
          </a:custGeom>
        </p:spPr>
      </p:pic>
      <p:grpSp>
        <p:nvGrpSpPr>
          <p:cNvPr id="38" name="组合 37"/>
          <p:cNvGrpSpPr/>
          <p:nvPr/>
        </p:nvGrpSpPr>
        <p:grpSpPr>
          <a:xfrm>
            <a:off x="4852670" y="1139825"/>
            <a:ext cx="5902960" cy="1379855"/>
            <a:chOff x="8185" y="2540"/>
            <a:chExt cx="8556" cy="1820"/>
          </a:xfrm>
        </p:grpSpPr>
        <p:sp>
          <p:nvSpPr>
            <p:cNvPr id="10" name="TextBox 1"/>
            <p:cNvSpPr txBox="1"/>
            <p:nvPr/>
          </p:nvSpPr>
          <p:spPr>
            <a:xfrm>
              <a:off x="10035" y="2964"/>
              <a:ext cx="6706" cy="932"/>
            </a:xfrm>
            <a:prstGeom prst="rect">
              <a:avLst/>
            </a:prstGeom>
            <a:noFill/>
          </p:spPr>
          <p:txBody>
            <a:bodyPr wrap="square" rtlCol="0">
              <a:spAutoFit/>
            </a:bodyPr>
            <a:p>
              <a:pPr marL="0" marR="0" lvl="1" indent="0" defTabSz="914400" rtl="0" eaLnBrk="1" fontAlgn="auto" latinLnBrk="0" hangingPunct="1">
                <a:lnSpc>
                  <a:spcPct val="100000"/>
                </a:lnSpc>
                <a:spcBef>
                  <a:spcPts val="0"/>
                </a:spcBef>
                <a:spcAft>
                  <a:spcPts val="0"/>
                </a:spcAft>
                <a:buClrTx/>
                <a:buSzTx/>
                <a:buFontTx/>
                <a:buNone/>
                <a:defRPr/>
              </a:pPr>
              <a:r>
                <a:rPr lang="en-US" altLang="zh-CN" sz="4000" b="1" spc="300" dirty="0">
                  <a:solidFill>
                    <a:srgbClr val="95373E"/>
                  </a:solidFill>
                  <a:latin typeface="那么热爱熊猫体" panose="00000500000000000000" charset="-122"/>
                  <a:ea typeface="那么热爱熊猫体" panose="00000500000000000000" charset="-122"/>
                  <a:cs typeface="那么热爱熊猫体" panose="00000500000000000000" charset="-122"/>
                </a:rPr>
                <a:t>01.</a:t>
              </a:r>
              <a:r>
                <a:rPr lang="zh-CN" altLang="en-US" sz="4000" b="1" spc="300" dirty="0">
                  <a:solidFill>
                    <a:srgbClr val="95373E"/>
                  </a:solidFill>
                  <a:latin typeface="那么热爱熊猫体" panose="00000500000000000000" charset="-122"/>
                  <a:ea typeface="那么热爱熊猫体" panose="00000500000000000000" charset="-122"/>
                  <a:cs typeface="那么热爱熊猫体" panose="00000500000000000000" charset="-122"/>
                </a:rPr>
                <a:t>基本信号函数</a:t>
              </a:r>
              <a:endParaRPr kumimoji="0" lang="zh-CN" altLang="en-US" sz="4000" b="1" i="0" u="none" strike="noStrike" kern="1200" cap="none" spc="300" normalizeH="0" baseline="0" noProof="0" dirty="0">
                <a:ln>
                  <a:noFill/>
                </a:ln>
                <a:solidFill>
                  <a:srgbClr val="95373E"/>
                </a:solidFill>
                <a:effectLst/>
                <a:uLnTx/>
                <a:uFillTx/>
                <a:latin typeface="那么热爱熊猫体" panose="00000500000000000000" charset="-122"/>
                <a:ea typeface="那么热爱熊猫体" panose="00000500000000000000" charset="-122"/>
                <a:cs typeface="那么热爱熊猫体" panose="00000500000000000000" charset="-122"/>
              </a:endParaRPr>
            </a:p>
          </p:txBody>
        </p:sp>
        <p:pic>
          <p:nvPicPr>
            <p:cNvPr id="37" name="图片 36" descr="ec6f09022c8c0389dff17689644984c1"/>
            <p:cNvPicPr>
              <a:picLocks noChangeAspect="1"/>
            </p:cNvPicPr>
            <p:nvPr/>
          </p:nvPicPr>
          <p:blipFill>
            <a:blip r:embed="rId2"/>
            <a:stretch>
              <a:fillRect/>
            </a:stretch>
          </p:blipFill>
          <p:spPr>
            <a:xfrm rot="20220000">
              <a:off x="8185" y="2540"/>
              <a:ext cx="1803" cy="1820"/>
            </a:xfrm>
            <a:prstGeom prst="rect">
              <a:avLst/>
            </a:prstGeom>
          </p:spPr>
        </p:pic>
      </p:grpSp>
      <p:grpSp>
        <p:nvGrpSpPr>
          <p:cNvPr id="39" name="组合 38"/>
          <p:cNvGrpSpPr/>
          <p:nvPr/>
        </p:nvGrpSpPr>
        <p:grpSpPr>
          <a:xfrm>
            <a:off x="4977765" y="2466975"/>
            <a:ext cx="6546850" cy="1241594"/>
            <a:chOff x="8185" y="2540"/>
            <a:chExt cx="8556" cy="1820"/>
          </a:xfrm>
        </p:grpSpPr>
        <p:sp>
          <p:nvSpPr>
            <p:cNvPr id="40" name="TextBox 1"/>
            <p:cNvSpPr txBox="1"/>
            <p:nvPr/>
          </p:nvSpPr>
          <p:spPr>
            <a:xfrm>
              <a:off x="10035" y="2964"/>
              <a:ext cx="6706" cy="1126"/>
            </a:xfrm>
            <a:prstGeom prst="rect">
              <a:avLst/>
            </a:prstGeom>
            <a:noFill/>
          </p:spPr>
          <p:txBody>
            <a:bodyPr wrap="square" rtlCol="0">
              <a:spAutoFit/>
            </a:bodyPr>
            <a:p>
              <a:pPr marL="0" marR="0" lvl="1" indent="0" defTabSz="914400" rtl="0" eaLnBrk="1" fontAlgn="auto" latinLnBrk="0" hangingPunct="1">
                <a:lnSpc>
                  <a:spcPct val="100000"/>
                </a:lnSpc>
                <a:spcBef>
                  <a:spcPts val="0"/>
                </a:spcBef>
                <a:spcAft>
                  <a:spcPts val="0"/>
                </a:spcAft>
                <a:buClrTx/>
                <a:buSzTx/>
                <a:buFontTx/>
                <a:buNone/>
                <a:defRPr/>
              </a:pPr>
              <a:r>
                <a:rPr lang="en-US" altLang="zh-CN" sz="4400" b="1" spc="300" dirty="0">
                  <a:solidFill>
                    <a:srgbClr val="95373E"/>
                  </a:solidFill>
                  <a:latin typeface="那么热爱熊猫体" panose="00000500000000000000" charset="-122"/>
                  <a:ea typeface="那么热爱熊猫体" panose="00000500000000000000" charset="-122"/>
                  <a:cs typeface="那么热爱熊猫体" panose="00000500000000000000" charset="-122"/>
                </a:rPr>
                <a:t>02.</a:t>
              </a:r>
              <a:r>
                <a:rPr lang="zh-CN" altLang="en-US" sz="4400" b="1" spc="300" dirty="0">
                  <a:solidFill>
                    <a:srgbClr val="95373E"/>
                  </a:solidFill>
                  <a:latin typeface="那么热爱熊猫体" panose="00000500000000000000" charset="-122"/>
                  <a:ea typeface="那么热爱熊猫体" panose="00000500000000000000" charset="-122"/>
                  <a:cs typeface="那么热爱熊猫体" panose="00000500000000000000" charset="-122"/>
                </a:rPr>
                <a:t>时变和时不变</a:t>
              </a:r>
              <a:endParaRPr kumimoji="0" lang="zh-CN" altLang="en-US" sz="4400" b="1" i="0" u="none" strike="noStrike" kern="1200" cap="none" spc="300" normalizeH="0" baseline="0" noProof="0" dirty="0">
                <a:ln>
                  <a:noFill/>
                </a:ln>
                <a:solidFill>
                  <a:srgbClr val="95373E"/>
                </a:solidFill>
                <a:effectLst/>
                <a:uLnTx/>
                <a:uFillTx/>
                <a:latin typeface="那么热爱熊猫体" panose="00000500000000000000" charset="-122"/>
                <a:ea typeface="那么热爱熊猫体" panose="00000500000000000000" charset="-122"/>
                <a:cs typeface="那么热爱熊猫体" panose="00000500000000000000" charset="-122"/>
              </a:endParaRPr>
            </a:p>
          </p:txBody>
        </p:sp>
        <p:pic>
          <p:nvPicPr>
            <p:cNvPr id="41" name="图片 40" descr="ec6f09022c8c0389dff17689644984c1"/>
            <p:cNvPicPr>
              <a:picLocks noChangeAspect="1"/>
            </p:cNvPicPr>
            <p:nvPr/>
          </p:nvPicPr>
          <p:blipFill>
            <a:blip r:embed="rId2"/>
            <a:stretch>
              <a:fillRect/>
            </a:stretch>
          </p:blipFill>
          <p:spPr>
            <a:xfrm rot="20220000">
              <a:off x="8185" y="2540"/>
              <a:ext cx="1803" cy="1820"/>
            </a:xfrm>
            <a:prstGeom prst="rect">
              <a:avLst/>
            </a:prstGeom>
          </p:spPr>
        </p:pic>
      </p:grpSp>
      <p:grpSp>
        <p:nvGrpSpPr>
          <p:cNvPr id="42" name="组合 41"/>
          <p:cNvGrpSpPr/>
          <p:nvPr/>
        </p:nvGrpSpPr>
        <p:grpSpPr>
          <a:xfrm>
            <a:off x="5197475" y="3531235"/>
            <a:ext cx="5433060" cy="1155700"/>
            <a:chOff x="8185" y="2540"/>
            <a:chExt cx="8556" cy="1820"/>
          </a:xfrm>
        </p:grpSpPr>
        <p:sp>
          <p:nvSpPr>
            <p:cNvPr id="43" name="TextBox 1"/>
            <p:cNvSpPr txBox="1"/>
            <p:nvPr/>
          </p:nvSpPr>
          <p:spPr>
            <a:xfrm>
              <a:off x="10035" y="2964"/>
              <a:ext cx="6706" cy="1210"/>
            </a:xfrm>
            <a:prstGeom prst="rect">
              <a:avLst/>
            </a:prstGeom>
            <a:noFill/>
          </p:spPr>
          <p:txBody>
            <a:bodyPr wrap="square" rtlCol="0">
              <a:spAutoFit/>
            </a:bodyPr>
            <a:p>
              <a:pPr marL="0" marR="0" lvl="1" indent="0" defTabSz="914400" rtl="0" eaLnBrk="1" fontAlgn="auto" latinLnBrk="0" hangingPunct="1">
                <a:lnSpc>
                  <a:spcPct val="100000"/>
                </a:lnSpc>
                <a:spcBef>
                  <a:spcPts val="0"/>
                </a:spcBef>
                <a:spcAft>
                  <a:spcPts val="0"/>
                </a:spcAft>
                <a:buClrTx/>
                <a:buSzTx/>
                <a:buFontTx/>
                <a:buNone/>
                <a:defRPr/>
              </a:pPr>
              <a:r>
                <a:rPr lang="en-US" altLang="zh-CN" sz="4400" b="1" spc="300" dirty="0">
                  <a:solidFill>
                    <a:srgbClr val="95373E"/>
                  </a:solidFill>
                  <a:latin typeface="那么热爱熊猫体" panose="00000500000000000000" charset="-122"/>
                  <a:ea typeface="那么热爱熊猫体" panose="00000500000000000000" charset="-122"/>
                  <a:cs typeface="那么热爱熊猫体" panose="00000500000000000000" charset="-122"/>
                </a:rPr>
                <a:t>03.</a:t>
              </a:r>
              <a:r>
                <a:rPr lang="zh-CN" altLang="en-US" sz="4400" b="1" spc="300" dirty="0">
                  <a:solidFill>
                    <a:srgbClr val="95373E"/>
                  </a:solidFill>
                  <a:latin typeface="那么热爱熊猫体" panose="00000500000000000000" charset="-122"/>
                  <a:ea typeface="那么热爱熊猫体" panose="00000500000000000000" charset="-122"/>
                  <a:cs typeface="那么热爱熊猫体" panose="00000500000000000000" charset="-122"/>
                </a:rPr>
                <a:t>卷积</a:t>
              </a:r>
              <a:endParaRPr kumimoji="0" lang="zh-CN" altLang="en-US" sz="4400" b="1" i="0" u="none" strike="noStrike" kern="1200" cap="none" spc="300" normalizeH="0" baseline="0" noProof="0" dirty="0">
                <a:ln>
                  <a:noFill/>
                </a:ln>
                <a:solidFill>
                  <a:srgbClr val="95373E"/>
                </a:solidFill>
                <a:effectLst/>
                <a:uLnTx/>
                <a:uFillTx/>
                <a:latin typeface="那么热爱熊猫体" panose="00000500000000000000" charset="-122"/>
                <a:ea typeface="那么热爱熊猫体" panose="00000500000000000000" charset="-122"/>
                <a:cs typeface="那么热爱熊猫体" panose="00000500000000000000" charset="-122"/>
              </a:endParaRPr>
            </a:p>
          </p:txBody>
        </p:sp>
        <p:pic>
          <p:nvPicPr>
            <p:cNvPr id="44" name="图片 43" descr="ec6f09022c8c0389dff17689644984c1"/>
            <p:cNvPicPr>
              <a:picLocks noChangeAspect="1"/>
            </p:cNvPicPr>
            <p:nvPr/>
          </p:nvPicPr>
          <p:blipFill>
            <a:blip r:embed="rId2"/>
            <a:stretch>
              <a:fillRect/>
            </a:stretch>
          </p:blipFill>
          <p:spPr>
            <a:xfrm rot="20220000">
              <a:off x="8185" y="2540"/>
              <a:ext cx="1803" cy="1820"/>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卷积"/>
          <p:cNvPicPr>
            <a:picLocks noChangeAspect="1"/>
          </p:cNvPicPr>
          <p:nvPr>
            <p:ph idx="1"/>
          </p:nvPr>
        </p:nvPicPr>
        <p:blipFill>
          <a:blip r:embed="rId1"/>
          <a:stretch>
            <a:fillRect/>
          </a:stretch>
        </p:blipFill>
        <p:spPr>
          <a:xfrm>
            <a:off x="2021840" y="344170"/>
            <a:ext cx="8735060" cy="65512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75523" y="2805430"/>
            <a:ext cx="7640955" cy="1045210"/>
          </a:xfrm>
          <a:prstGeom prst="rect">
            <a:avLst/>
          </a:prstGeom>
          <a:noFill/>
        </p:spPr>
        <p:txBody>
          <a:bodyPr wrap="square" rtlCol="0">
            <a:spAutoFit/>
          </a:bodyPr>
          <a:p>
            <a:pPr algn="dist"/>
            <a:r>
              <a:rPr lang="zh-CN" altLang="en-US" sz="6200" b="1">
                <a:solidFill>
                  <a:srgbClr val="95373E"/>
                </a:solidFill>
                <a:latin typeface="字魂萌趣奶油体" panose="00000500000000000000" charset="-122"/>
                <a:ea typeface="字魂萌趣奶油体" panose="00000500000000000000" charset="-122"/>
                <a:cs typeface="杨任东竹石体-Bold" panose="02000000000000000000" charset="-122"/>
                <a:sym typeface="+mn-ea"/>
              </a:rPr>
              <a:t>谢谢同学们的观看哦！</a:t>
            </a:r>
            <a:endParaRPr lang="zh-CN" altLang="en-US" sz="6200" b="1">
              <a:solidFill>
                <a:srgbClr val="95373E"/>
              </a:solidFill>
              <a:latin typeface="字魂萌趣奶油体" panose="00000500000000000000" charset="-122"/>
              <a:ea typeface="字魂萌趣奶油体" panose="00000500000000000000" charset="-122"/>
              <a:cs typeface="杨任东竹石体-Bold" panose="02000000000000000000" charset="-122"/>
            </a:endParaRPr>
          </a:p>
        </p:txBody>
      </p:sp>
      <p:pic>
        <p:nvPicPr>
          <p:cNvPr id="6" name="图片 5" descr="e09da099ea2f414a12ec15beadf57bfa"/>
          <p:cNvPicPr>
            <a:picLocks noChangeAspect="1"/>
          </p:cNvPicPr>
          <p:nvPr/>
        </p:nvPicPr>
        <p:blipFill>
          <a:blip r:embed="rId1"/>
          <a:srcRect b="11001"/>
          <a:stretch>
            <a:fillRect/>
          </a:stretch>
        </p:blipFill>
        <p:spPr>
          <a:xfrm rot="1800000">
            <a:off x="2820973" y="5270339"/>
            <a:ext cx="2735580" cy="2434647"/>
          </a:xfrm>
          <a:custGeom>
            <a:avLst/>
            <a:gdLst/>
            <a:ahLst/>
            <a:cxnLst>
              <a:cxn ang="3">
                <a:pos x="hc" y="t"/>
              </a:cxn>
              <a:cxn ang="cd2">
                <a:pos x="l" y="vc"/>
              </a:cxn>
              <a:cxn ang="cd4">
                <a:pos x="hc" y="b"/>
              </a:cxn>
              <a:cxn ang="0">
                <a:pos x="r" y="vc"/>
              </a:cxn>
            </a:cxnLst>
            <a:rect l="l" t="t" r="r" b="b"/>
            <a:pathLst>
              <a:path w="4308" h="3834">
                <a:moveTo>
                  <a:pt x="0" y="0"/>
                </a:moveTo>
                <a:lnTo>
                  <a:pt x="4308" y="0"/>
                </a:lnTo>
                <a:lnTo>
                  <a:pt x="4308" y="1347"/>
                </a:lnTo>
                <a:lnTo>
                  <a:pt x="0" y="3834"/>
                </a:lnTo>
                <a:lnTo>
                  <a:pt x="0" y="0"/>
                </a:lnTo>
                <a:close/>
              </a:path>
            </a:pathLst>
          </a:custGeom>
        </p:spPr>
      </p:pic>
      <p:pic>
        <p:nvPicPr>
          <p:cNvPr id="4" name="图片 3" descr="ec6f09022c8c0389dff17689644984c1"/>
          <p:cNvPicPr>
            <a:picLocks noChangeAspect="1"/>
          </p:cNvPicPr>
          <p:nvPr/>
        </p:nvPicPr>
        <p:blipFill>
          <a:blip r:embed="rId2"/>
          <a:stretch>
            <a:fillRect/>
          </a:stretch>
        </p:blipFill>
        <p:spPr>
          <a:xfrm>
            <a:off x="4347528" y="168275"/>
            <a:ext cx="3301365" cy="3330575"/>
          </a:xfrm>
          <a:prstGeom prst="rect">
            <a:avLst/>
          </a:prstGeom>
        </p:spPr>
      </p:pic>
      <p:sp>
        <p:nvSpPr>
          <p:cNvPr id="2" name="文本框 1"/>
          <p:cNvSpPr txBox="1"/>
          <p:nvPr/>
        </p:nvSpPr>
        <p:spPr>
          <a:xfrm>
            <a:off x="4445635" y="4057650"/>
            <a:ext cx="3300095" cy="1198880"/>
          </a:xfrm>
          <a:prstGeom prst="rect">
            <a:avLst/>
          </a:prstGeom>
          <a:noFill/>
        </p:spPr>
        <p:txBody>
          <a:bodyPr wrap="square" rtlCol="0">
            <a:spAutoFit/>
          </a:bodyPr>
          <a:p>
            <a:r>
              <a:rPr lang="zh-CN" altLang="en-US">
                <a:latin typeface="酥心糖" charset="-122"/>
                <a:ea typeface="酥心糖" charset="-122"/>
                <a:cs typeface="酥心糖" charset="-122"/>
              </a:rPr>
              <a:t>小声</a:t>
            </a:r>
            <a:r>
              <a:rPr lang="en-US" altLang="zh-CN">
                <a:latin typeface="酥心糖" charset="-122"/>
                <a:ea typeface="酥心糖" charset="-122"/>
                <a:cs typeface="酥心糖" charset="-122"/>
              </a:rPr>
              <a:t>bibi</a:t>
            </a:r>
            <a:r>
              <a:rPr lang="zh-CN" altLang="en-US">
                <a:latin typeface="酥心糖" charset="-122"/>
                <a:ea typeface="酥心糖" charset="-122"/>
                <a:cs typeface="酥心糖" charset="-122"/>
              </a:rPr>
              <a:t>：</a:t>
            </a:r>
            <a:endParaRPr lang="zh-CN" altLang="en-US">
              <a:latin typeface="酥心糖" charset="-122"/>
              <a:ea typeface="酥心糖" charset="-122"/>
              <a:cs typeface="酥心糖" charset="-122"/>
            </a:endParaRPr>
          </a:p>
          <a:p>
            <a:r>
              <a:rPr lang="zh-CN" altLang="en-US">
                <a:latin typeface="酥心糖" charset="-122"/>
                <a:ea typeface="酥心糖" charset="-122"/>
                <a:cs typeface="酥心糖" charset="-122"/>
              </a:rPr>
              <a:t>本视频全由</a:t>
            </a:r>
            <a:r>
              <a:rPr lang="en-US" altLang="zh-CN">
                <a:latin typeface="酥心糖" charset="-122"/>
                <a:ea typeface="酥心糖" charset="-122"/>
                <a:cs typeface="酥心糖" charset="-122"/>
              </a:rPr>
              <a:t>python</a:t>
            </a:r>
            <a:r>
              <a:rPr lang="zh-CN" altLang="en-US">
                <a:latin typeface="酥心糖" charset="-122"/>
                <a:ea typeface="酥心糖" charset="-122"/>
                <a:cs typeface="酥心糖" charset="-122"/>
              </a:rPr>
              <a:t>裁剪滴！</a:t>
            </a:r>
            <a:endParaRPr lang="zh-CN" altLang="en-US">
              <a:latin typeface="酥心糖" charset="-122"/>
              <a:ea typeface="酥心糖" charset="-122"/>
              <a:cs typeface="酥心糖" charset="-122"/>
            </a:endParaRPr>
          </a:p>
          <a:p>
            <a:r>
              <a:rPr lang="zh-CN" altLang="en-US">
                <a:latin typeface="酥心糖" charset="-122"/>
                <a:ea typeface="酥心糖" charset="-122"/>
                <a:cs typeface="酥心糖" charset="-122"/>
              </a:rPr>
              <a:t>动态图也由</a:t>
            </a:r>
            <a:r>
              <a:rPr lang="en-US" altLang="zh-CN">
                <a:latin typeface="酥心糖" charset="-122"/>
                <a:ea typeface="酥心糖" charset="-122"/>
                <a:cs typeface="酥心糖" charset="-122"/>
              </a:rPr>
              <a:t>python</a:t>
            </a:r>
            <a:r>
              <a:rPr lang="zh-CN" altLang="en-US">
                <a:latin typeface="酥心糖" charset="-122"/>
                <a:ea typeface="酥心糖" charset="-122"/>
                <a:cs typeface="酥心糖" charset="-122"/>
              </a:rPr>
              <a:t>做成哒！</a:t>
            </a:r>
            <a:endParaRPr lang="zh-CN" altLang="en-US">
              <a:latin typeface="酥心糖" charset="-122"/>
              <a:ea typeface="酥心糖" charset="-122"/>
              <a:cs typeface="酥心糖" charset="-122"/>
            </a:endParaRPr>
          </a:p>
          <a:p>
            <a:r>
              <a:rPr lang="zh-CN" altLang="en-US">
                <a:latin typeface="酥心糖" charset="-122"/>
                <a:ea typeface="酥心糖" charset="-122"/>
                <a:cs typeface="酥心糖" charset="-122"/>
              </a:rPr>
              <a:t>人生苦短，我用</a:t>
            </a:r>
            <a:r>
              <a:rPr lang="en-US" altLang="zh-CN">
                <a:latin typeface="酥心糖" charset="-122"/>
                <a:ea typeface="酥心糖" charset="-122"/>
                <a:cs typeface="酥心糖" charset="-122"/>
              </a:rPr>
              <a:t>python</a:t>
            </a:r>
            <a:r>
              <a:rPr lang="zh-CN" altLang="en-US">
                <a:latin typeface="酥心糖" charset="-122"/>
                <a:ea typeface="酥心糖" charset="-122"/>
                <a:cs typeface="酥心糖" charset="-122"/>
              </a:rPr>
              <a:t>！</a:t>
            </a:r>
            <a:endParaRPr lang="zh-CN" altLang="en-US">
              <a:latin typeface="酥心糖" charset="-122"/>
              <a:ea typeface="酥心糖" charset="-122"/>
              <a:cs typeface="酥心糖"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88920" y="3087370"/>
            <a:ext cx="7062470" cy="1014730"/>
          </a:xfrm>
          <a:prstGeom prst="rect">
            <a:avLst/>
          </a:prstGeom>
          <a:noFill/>
        </p:spPr>
        <p:txBody>
          <a:bodyPr wrap="square" rtlCol="0">
            <a:spAutoFit/>
          </a:bodyPr>
          <a:p>
            <a:pPr marL="0" marR="0" lvl="1" indent="0" algn="dist" defTabSz="914400" rtl="0" eaLnBrk="1" fontAlgn="auto" latinLnBrk="0" hangingPunct="1">
              <a:lnSpc>
                <a:spcPct val="100000"/>
              </a:lnSpc>
              <a:spcBef>
                <a:spcPts val="0"/>
              </a:spcBef>
              <a:spcAft>
                <a:spcPts val="0"/>
              </a:spcAft>
              <a:buClrTx/>
              <a:buSzTx/>
              <a:buFontTx/>
              <a:buNone/>
              <a:defRPr/>
            </a:pPr>
            <a:r>
              <a:rPr lang="zh-CN" altLang="en-US" sz="6000" b="1">
                <a:solidFill>
                  <a:srgbClr val="95373E"/>
                </a:solidFill>
                <a:latin typeface="小米书法体" panose="02010600010101010101" charset="-122"/>
                <a:ea typeface="小米书法体" panose="02010600010101010101" charset="-122"/>
                <a:cs typeface="杨任东竹石体-Bold" panose="02000000000000000000" charset="-122"/>
              </a:rPr>
              <a:t>基本信号</a:t>
            </a:r>
            <a:endParaRPr lang="zh-CN" altLang="en-US" sz="6000" b="1">
              <a:solidFill>
                <a:srgbClr val="95373E"/>
              </a:solidFill>
              <a:latin typeface="小米书法体" panose="02010600010101010101" charset="-122"/>
              <a:ea typeface="小米书法体" panose="02010600010101010101" charset="-122"/>
              <a:cs typeface="杨任东竹石体-Bold" panose="02000000000000000000" charset="-122"/>
            </a:endParaRPr>
          </a:p>
        </p:txBody>
      </p:sp>
      <p:sp>
        <p:nvSpPr>
          <p:cNvPr id="2" name="文本框 1"/>
          <p:cNvSpPr txBox="1"/>
          <p:nvPr/>
        </p:nvSpPr>
        <p:spPr>
          <a:xfrm>
            <a:off x="3736975" y="1765300"/>
            <a:ext cx="4857115" cy="1322070"/>
          </a:xfrm>
          <a:prstGeom prst="rect">
            <a:avLst/>
          </a:prstGeom>
          <a:noFill/>
        </p:spPr>
        <p:txBody>
          <a:bodyPr wrap="square" rtlCol="0">
            <a:spAutoFit/>
          </a:bodyPr>
          <a:p>
            <a:pPr marL="0" marR="0" lvl="1" indent="0" algn="ctr" defTabSz="914400" rtl="0" eaLnBrk="1" fontAlgn="auto" latinLnBrk="0" hangingPunct="1">
              <a:lnSpc>
                <a:spcPct val="100000"/>
              </a:lnSpc>
              <a:spcBef>
                <a:spcPts val="0"/>
              </a:spcBef>
              <a:spcAft>
                <a:spcPts val="0"/>
              </a:spcAft>
              <a:buClrTx/>
              <a:buSzTx/>
              <a:buFontTx/>
              <a:buNone/>
              <a:defRPr/>
            </a:pPr>
            <a:r>
              <a:rPr lang="en-US" altLang="zh-CN" sz="8000" b="1" spc="300" dirty="0">
                <a:solidFill>
                  <a:srgbClr val="95373E"/>
                </a:solidFill>
                <a:latin typeface="字魂镇魂手书" panose="00000500000000000000" charset="-122"/>
                <a:ea typeface="字魂镇魂手书" panose="00000500000000000000" charset="-122"/>
                <a:sym typeface="+mn-ea"/>
              </a:rPr>
              <a:t>PART.01</a:t>
            </a:r>
            <a:endParaRPr lang="en-US" altLang="zh-CN" sz="8000" b="1" spc="300" dirty="0">
              <a:solidFill>
                <a:srgbClr val="95373E"/>
              </a:solidFill>
              <a:latin typeface="字魂镇魂手书" panose="00000500000000000000" charset="-122"/>
              <a:ea typeface="字魂镇魂手书" panose="00000500000000000000" charset="-122"/>
              <a:cs typeface="杨任东竹石体-Bold" panose="02000000000000000000" charset="-122"/>
              <a:sym typeface="+mn-ea"/>
            </a:endParaRPr>
          </a:p>
        </p:txBody>
      </p:sp>
      <p:pic>
        <p:nvPicPr>
          <p:cNvPr id="6" name="图片 5" descr="e09da099ea2f414a12ec15beadf57bfa"/>
          <p:cNvPicPr>
            <a:picLocks noChangeAspect="1"/>
          </p:cNvPicPr>
          <p:nvPr/>
        </p:nvPicPr>
        <p:blipFill>
          <a:blip r:embed="rId1"/>
          <a:srcRect b="11001"/>
          <a:stretch>
            <a:fillRect/>
          </a:stretch>
        </p:blipFill>
        <p:spPr>
          <a:xfrm rot="1800000">
            <a:off x="2820973" y="5270339"/>
            <a:ext cx="2735580" cy="2434647"/>
          </a:xfrm>
          <a:custGeom>
            <a:avLst/>
            <a:gdLst/>
            <a:ahLst/>
            <a:cxnLst>
              <a:cxn ang="3">
                <a:pos x="hc" y="t"/>
              </a:cxn>
              <a:cxn ang="cd2">
                <a:pos x="l" y="vc"/>
              </a:cxn>
              <a:cxn ang="cd4">
                <a:pos x="hc" y="b"/>
              </a:cxn>
              <a:cxn ang="0">
                <a:pos x="r" y="vc"/>
              </a:cxn>
            </a:cxnLst>
            <a:rect l="l" t="t" r="r" b="b"/>
            <a:pathLst>
              <a:path w="4308" h="3834">
                <a:moveTo>
                  <a:pt x="0" y="0"/>
                </a:moveTo>
                <a:lnTo>
                  <a:pt x="4308" y="0"/>
                </a:lnTo>
                <a:lnTo>
                  <a:pt x="4308" y="1347"/>
                </a:lnTo>
                <a:lnTo>
                  <a:pt x="0" y="3834"/>
                </a:lnTo>
                <a:lnTo>
                  <a:pt x="0" y="0"/>
                </a:lnTo>
                <a:close/>
              </a:path>
            </a:pathLst>
          </a:custGeom>
        </p:spPr>
      </p:pic>
      <p:pic>
        <p:nvPicPr>
          <p:cNvPr id="9" name="图片 8" descr="ec6f09022c8c0389dff17689644984c1"/>
          <p:cNvPicPr>
            <a:picLocks noChangeAspect="1"/>
          </p:cNvPicPr>
          <p:nvPr/>
        </p:nvPicPr>
        <p:blipFill>
          <a:blip r:embed="rId2"/>
          <a:srcRect t="28789" b="19066"/>
          <a:stretch>
            <a:fillRect/>
          </a:stretch>
        </p:blipFill>
        <p:spPr>
          <a:xfrm>
            <a:off x="7268845" y="470535"/>
            <a:ext cx="3301365" cy="17367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dirac"/>
          <p:cNvPicPr>
            <a:picLocks noChangeAspect="1"/>
          </p:cNvPicPr>
          <p:nvPr>
            <p:ph idx="1"/>
          </p:nvPr>
        </p:nvPicPr>
        <p:blipFill>
          <a:blip r:embed="rId1"/>
          <a:stretch>
            <a:fillRect/>
          </a:stretch>
        </p:blipFill>
        <p:spPr>
          <a:xfrm>
            <a:off x="1779905" y="427355"/>
            <a:ext cx="8223885" cy="61677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冲激函数得到阶跃函数</a:t>
            </a:r>
            <a:endParaRPr lang="zh-CN" altLang="en-US"/>
          </a:p>
        </p:txBody>
      </p:sp>
      <p:pic>
        <p:nvPicPr>
          <p:cNvPr id="8" name="内容占位符 7" descr="dirac_step"/>
          <p:cNvPicPr>
            <a:picLocks noChangeAspect="1"/>
          </p:cNvPicPr>
          <p:nvPr>
            <p:ph idx="1"/>
          </p:nvPr>
        </p:nvPicPr>
        <p:blipFill>
          <a:blip r:embed="rId1"/>
          <a:stretch>
            <a:fillRect/>
          </a:stretch>
        </p:blipFill>
        <p:spPr>
          <a:xfrm>
            <a:off x="2548890" y="1156335"/>
            <a:ext cx="6594475" cy="494601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step"/>
          <p:cNvPicPr>
            <a:picLocks noChangeAspect="1"/>
          </p:cNvPicPr>
          <p:nvPr>
            <p:ph idx="1"/>
          </p:nvPr>
        </p:nvPicPr>
        <p:blipFill>
          <a:blip r:embed="rId1"/>
          <a:stretch>
            <a:fillRect/>
          </a:stretch>
        </p:blipFill>
        <p:spPr>
          <a:xfrm>
            <a:off x="1886585" y="627380"/>
            <a:ext cx="7988300" cy="59912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阶跃函数得到斜坡函数</a:t>
            </a:r>
            <a:br>
              <a:rPr lang="zh-CN" altLang="en-US"/>
            </a:br>
            <a:endParaRPr lang="zh-CN" altLang="en-US"/>
          </a:p>
        </p:txBody>
      </p:sp>
      <p:pic>
        <p:nvPicPr>
          <p:cNvPr id="4" name="内容占位符 3" descr="step_rope"/>
          <p:cNvPicPr>
            <a:picLocks noChangeAspect="1"/>
          </p:cNvPicPr>
          <p:nvPr>
            <p:ph idx="1"/>
          </p:nvPr>
        </p:nvPicPr>
        <p:blipFill>
          <a:blip r:embed="rId1"/>
          <a:stretch>
            <a:fillRect/>
          </a:stretch>
        </p:blipFill>
        <p:spPr>
          <a:xfrm>
            <a:off x="3047365" y="1530350"/>
            <a:ext cx="6096000" cy="4572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rope"/>
          <p:cNvPicPr>
            <a:picLocks noChangeAspect="1"/>
          </p:cNvPicPr>
          <p:nvPr>
            <p:ph idx="1"/>
          </p:nvPr>
        </p:nvPicPr>
        <p:blipFill>
          <a:blip r:embed="rId1"/>
          <a:stretch>
            <a:fillRect/>
          </a:stretch>
        </p:blipFill>
        <p:spPr>
          <a:xfrm>
            <a:off x="2089785" y="649605"/>
            <a:ext cx="8298815" cy="622427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88920" y="3087370"/>
            <a:ext cx="7062470" cy="1014730"/>
          </a:xfrm>
          <a:prstGeom prst="rect">
            <a:avLst/>
          </a:prstGeom>
          <a:noFill/>
        </p:spPr>
        <p:txBody>
          <a:bodyPr wrap="square" rtlCol="0">
            <a:spAutoFit/>
          </a:bodyPr>
          <a:p>
            <a:pPr marL="0" marR="0" lvl="1" indent="0" algn="dist" defTabSz="914400" rtl="0" eaLnBrk="1" fontAlgn="auto" latinLnBrk="0" hangingPunct="1">
              <a:lnSpc>
                <a:spcPct val="100000"/>
              </a:lnSpc>
              <a:spcBef>
                <a:spcPts val="0"/>
              </a:spcBef>
              <a:spcAft>
                <a:spcPts val="0"/>
              </a:spcAft>
              <a:buClrTx/>
              <a:buSzTx/>
              <a:buFontTx/>
              <a:buNone/>
              <a:defRPr/>
            </a:pPr>
            <a:r>
              <a:rPr lang="zh-CN" altLang="en-US" sz="6000" b="1">
                <a:solidFill>
                  <a:srgbClr val="95373E"/>
                </a:solidFill>
                <a:latin typeface="小米书法体" panose="02010600010101010101" charset="-122"/>
                <a:ea typeface="小米书法体" panose="02010600010101010101" charset="-122"/>
                <a:cs typeface="杨任东竹石体-Bold" panose="02000000000000000000" charset="-122"/>
              </a:rPr>
              <a:t>时变和时不变</a:t>
            </a:r>
            <a:endParaRPr lang="zh-CN" altLang="en-US" sz="6000" b="1">
              <a:solidFill>
                <a:srgbClr val="95373E"/>
              </a:solidFill>
              <a:latin typeface="小米书法体" panose="02010600010101010101" charset="-122"/>
              <a:ea typeface="小米书法体" panose="02010600010101010101" charset="-122"/>
              <a:cs typeface="杨任东竹石体-Bold" panose="02000000000000000000" charset="-122"/>
            </a:endParaRPr>
          </a:p>
        </p:txBody>
      </p:sp>
      <p:sp>
        <p:nvSpPr>
          <p:cNvPr id="2" name="文本框 1"/>
          <p:cNvSpPr txBox="1"/>
          <p:nvPr/>
        </p:nvSpPr>
        <p:spPr>
          <a:xfrm>
            <a:off x="3736975" y="1765300"/>
            <a:ext cx="4857115" cy="1322070"/>
          </a:xfrm>
          <a:prstGeom prst="rect">
            <a:avLst/>
          </a:prstGeom>
          <a:noFill/>
        </p:spPr>
        <p:txBody>
          <a:bodyPr wrap="square" rtlCol="0">
            <a:spAutoFit/>
          </a:bodyPr>
          <a:p>
            <a:pPr marL="0" marR="0" lvl="1" indent="0" algn="ctr" defTabSz="914400" rtl="0" eaLnBrk="1" fontAlgn="auto" latinLnBrk="0" hangingPunct="1">
              <a:lnSpc>
                <a:spcPct val="100000"/>
              </a:lnSpc>
              <a:spcBef>
                <a:spcPts val="0"/>
              </a:spcBef>
              <a:spcAft>
                <a:spcPts val="0"/>
              </a:spcAft>
              <a:buClrTx/>
              <a:buSzTx/>
              <a:buFontTx/>
              <a:buNone/>
              <a:defRPr/>
            </a:pPr>
            <a:r>
              <a:rPr lang="en-US" altLang="zh-CN" sz="8000" b="1" spc="300" dirty="0">
                <a:solidFill>
                  <a:srgbClr val="95373E"/>
                </a:solidFill>
                <a:latin typeface="字魂镇魂手书" panose="00000500000000000000" charset="-122"/>
                <a:ea typeface="字魂镇魂手书" panose="00000500000000000000" charset="-122"/>
                <a:sym typeface="+mn-ea"/>
              </a:rPr>
              <a:t>PART.02</a:t>
            </a:r>
            <a:endParaRPr lang="en-US" altLang="zh-CN" sz="8000" b="1" spc="300" dirty="0">
              <a:solidFill>
                <a:srgbClr val="95373E"/>
              </a:solidFill>
              <a:latin typeface="字魂镇魂手书" panose="00000500000000000000" charset="-122"/>
              <a:ea typeface="字魂镇魂手书" panose="00000500000000000000" charset="-122"/>
              <a:cs typeface="杨任东竹石体-Bold" panose="02000000000000000000" charset="-122"/>
              <a:sym typeface="+mn-ea"/>
            </a:endParaRPr>
          </a:p>
        </p:txBody>
      </p:sp>
      <p:pic>
        <p:nvPicPr>
          <p:cNvPr id="6" name="图片 5" descr="e09da099ea2f414a12ec15beadf57bfa"/>
          <p:cNvPicPr>
            <a:picLocks noChangeAspect="1"/>
          </p:cNvPicPr>
          <p:nvPr/>
        </p:nvPicPr>
        <p:blipFill>
          <a:blip r:embed="rId1"/>
          <a:srcRect b="11001"/>
          <a:stretch>
            <a:fillRect/>
          </a:stretch>
        </p:blipFill>
        <p:spPr>
          <a:xfrm rot="1800000">
            <a:off x="2820973" y="5270339"/>
            <a:ext cx="2735580" cy="2434647"/>
          </a:xfrm>
          <a:custGeom>
            <a:avLst/>
            <a:gdLst/>
            <a:ahLst/>
            <a:cxnLst>
              <a:cxn ang="3">
                <a:pos x="hc" y="t"/>
              </a:cxn>
              <a:cxn ang="cd2">
                <a:pos x="l" y="vc"/>
              </a:cxn>
              <a:cxn ang="cd4">
                <a:pos x="hc" y="b"/>
              </a:cxn>
              <a:cxn ang="0">
                <a:pos x="r" y="vc"/>
              </a:cxn>
            </a:cxnLst>
            <a:rect l="l" t="t" r="r" b="b"/>
            <a:pathLst>
              <a:path w="4308" h="3834">
                <a:moveTo>
                  <a:pt x="0" y="0"/>
                </a:moveTo>
                <a:lnTo>
                  <a:pt x="4308" y="0"/>
                </a:lnTo>
                <a:lnTo>
                  <a:pt x="4308" y="1347"/>
                </a:lnTo>
                <a:lnTo>
                  <a:pt x="0" y="3834"/>
                </a:lnTo>
                <a:lnTo>
                  <a:pt x="0" y="0"/>
                </a:lnTo>
                <a:close/>
              </a:path>
            </a:pathLst>
          </a:custGeom>
        </p:spPr>
      </p:pic>
      <p:pic>
        <p:nvPicPr>
          <p:cNvPr id="9" name="图片 8" descr="ec6f09022c8c0389dff17689644984c1"/>
          <p:cNvPicPr>
            <a:picLocks noChangeAspect="1"/>
          </p:cNvPicPr>
          <p:nvPr/>
        </p:nvPicPr>
        <p:blipFill>
          <a:blip r:embed="rId2"/>
          <a:srcRect t="28789" b="19066"/>
          <a:stretch>
            <a:fillRect/>
          </a:stretch>
        </p:blipFill>
        <p:spPr>
          <a:xfrm>
            <a:off x="7268845" y="470535"/>
            <a:ext cx="3301365" cy="17367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750">
        <p:random/>
      </p:transition>
    </mc:Choice>
    <mc:Fallback>
      <p:transition spd="slow">
        <p:random/>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TEMPLATE_THUMBS_INDEX" val="1、2、3、6、9、11、12、13、14、15、16"/>
  <p:tag name="KSO_WM_SLIDE_ID" val="custom20187308_1"/>
  <p:tag name="KSO_WM_TEMPLATE_SUBCATEGORY" val="19"/>
  <p:tag name="KSO_WM_TEMPLATE_MASTER_TYPE" val="0"/>
  <p:tag name="KSO_WM_TEMPLATE_COLOR_TYPE"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p="http://schemas.openxmlformats.org/presentationml/2006/main">
  <p:tag name="KSO_WM_BEAUTIFY_FLAG" val="#wm#"/>
  <p:tag name="KSO_WM_TEMPLATE_CATEGORY" val="custom"/>
  <p:tag name="KSO_WM_TEMPLATE_INDEX" val="20187308"/>
</p:tagLst>
</file>

<file path=ppt/tags/tag66.xml><?xml version="1.0" encoding="utf-8"?>
<p:tagLst xmlns:p="http://schemas.openxmlformats.org/presentationml/2006/main">
  <p:tag name="KSO_WM_BEAUTIFY_FLAG" val="#wm#"/>
  <p:tag name="KSO_WM_TEMPLATE_CATEGORY" val="custom"/>
  <p:tag name="KSO_WM_TEMPLATE_INDEX" val="20187308"/>
</p:tagLst>
</file>

<file path=ppt/tags/tag67.xml><?xml version="1.0" encoding="utf-8"?>
<p:tagLst xmlns:p="http://schemas.openxmlformats.org/presentationml/2006/main">
  <p:tag name="KSO_WM_BEAUTIFY_FLAG" val="#wm#"/>
  <p:tag name="KSO_WM_TEMPLATE_CATEGORY" val="custom"/>
  <p:tag name="KSO_WM_TEMPLATE_INDEX" val="20187308"/>
</p:tagLst>
</file>

<file path=ppt/tags/tag68.xml><?xml version="1.0" encoding="utf-8"?>
<p:tagLst xmlns:p="http://schemas.openxmlformats.org/presentationml/2006/main">
  <p:tag name="KSO_WM_BEAUTIFY_FLAG" val="#wm#"/>
  <p:tag name="KSO_WM_TEMPLATE_CATEGORY" val="custom"/>
  <p:tag name="KSO_WM_TEMPLATE_INDEX" val="20187308"/>
</p:tagLst>
</file>

<file path=ppt/tags/tag69.xml><?xml version="1.0" encoding="utf-8"?>
<p:tagLst xmlns:p="http://schemas.openxmlformats.org/presentationml/2006/main">
  <p:tag name="KSO_WM_BEAUTIFY_FLAG" val="#wm#"/>
  <p:tag name="KSO_WM_TEMPLATE_CATEGORY" val="custom"/>
  <p:tag name="KSO_WM_TEMPLATE_INDEX" val="2018730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1.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3.xml><?xml version="1.0" encoding="utf-8"?>
<p:tagLst xmlns:p="http://schemas.openxmlformats.org/presentationml/2006/main">
  <p:tag name="KSO_WM_BEAUTIFY_FLAG" val="#wm#"/>
  <p:tag name="KSO_WM_TEMPLATE_CATEGORY" val="custom"/>
  <p:tag name="KSO_WM_TEMPLATE_INDEX" val="20187308"/>
</p:tagLst>
</file>

<file path=ppt/tags/tag74.xml><?xml version="1.0" encoding="utf-8"?>
<p:tagLst xmlns:p="http://schemas.openxmlformats.org/presentationml/2006/main">
  <p:tag name="KSO_WM_BEAUTIFY_FLAG" val="#wm#"/>
  <p:tag name="KSO_WM_TEMPLATE_CATEGORY" val="custom"/>
  <p:tag name="KSO_WM_TEMPLATE_INDEX" val="20187308"/>
</p:tagLst>
</file>

<file path=ppt/tags/tag75.xml><?xml version="1.0" encoding="utf-8"?>
<p:tagLst xmlns:p="http://schemas.openxmlformats.org/presentationml/2006/main">
  <p:tag name="KSO_WM_BEAUTIFY_FLAG" val="#wm#"/>
  <p:tag name="KSO_WM_TEMPLATE_CATEGORY" val="custom"/>
  <p:tag name="KSO_WM_TEMPLATE_INDEX" val="20187308"/>
</p:tagLst>
</file>

<file path=ppt/tags/tag76.xml><?xml version="1.0" encoding="utf-8"?>
<p:tagLst xmlns:p="http://schemas.openxmlformats.org/presentationml/2006/main">
  <p:tag name="KSO_WM_BEAUTIFY_FLAG" val="#wm#"/>
  <p:tag name="KSO_WM_TEMPLATE_CATEGORY" val="custom"/>
  <p:tag name="KSO_WM_TEMPLATE_INDEX" val="20187308"/>
</p:tagLst>
</file>

<file path=ppt/tags/tag7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1.xml><?xml version="1.0" encoding="utf-8"?>
<p:tagLst xmlns:p="http://schemas.openxmlformats.org/presentationml/2006/main">
  <p:tag name="KSO_WM_BEAUTIFY_FLAG" val="#wm#"/>
  <p:tag name="KSO_WM_TEMPLATE_CATEGORY" val="custom"/>
  <p:tag name="KSO_WM_TEMPLATE_INDEX" val="20187308"/>
</p:tagLst>
</file>

<file path=ppt/tags/tag8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淡淡的咖啡">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748</Words>
  <Application>WPS 演示</Application>
  <PresentationFormat>宽屏</PresentationFormat>
  <Paragraphs>79</Paragraphs>
  <Slides>21</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Arial</vt:lpstr>
      <vt:lpstr>宋体</vt:lpstr>
      <vt:lpstr>Wingdings</vt:lpstr>
      <vt:lpstr>微软雅黑</vt:lpstr>
      <vt:lpstr>兰米一诺倾欢</vt:lpstr>
      <vt:lpstr>那么热爱熊猫体</vt:lpstr>
      <vt:lpstr>双鱼座字体</vt:lpstr>
      <vt:lpstr>杨任东竹石体-Bold</vt:lpstr>
      <vt:lpstr>小米书法体</vt:lpstr>
      <vt:lpstr>字魂镇魂手书</vt:lpstr>
      <vt:lpstr>明康欧楷</vt:lpstr>
      <vt:lpstr>你是银河散落的光</vt:lpstr>
      <vt:lpstr>字魂萌趣奶油体</vt:lpstr>
      <vt:lpstr>酥心糖</vt:lpstr>
      <vt:lpstr>Arial Unicode MS</vt:lpstr>
      <vt:lpstr>淡淡的咖啡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Mally</cp:lastModifiedBy>
  <cp:revision>36</cp:revision>
  <dcterms:created xsi:type="dcterms:W3CDTF">2019-06-19T02:08:00Z</dcterms:created>
  <dcterms:modified xsi:type="dcterms:W3CDTF">2020-03-15T03:09:46Z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